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726" r:id="rId2"/>
    <p:sldMasterId id="2147483674" r:id="rId3"/>
    <p:sldMasterId id="2147483687" r:id="rId4"/>
    <p:sldMasterId id="2147483713" r:id="rId5"/>
    <p:sldMasterId id="2147483700" r:id="rId6"/>
  </p:sldMasterIdLst>
  <p:notesMasterIdLst>
    <p:notesMasterId r:id="rId19"/>
  </p:notesMasterIdLst>
  <p:sldIdLst>
    <p:sldId id="257" r:id="rId7"/>
    <p:sldId id="314" r:id="rId8"/>
    <p:sldId id="317" r:id="rId9"/>
    <p:sldId id="320" r:id="rId10"/>
    <p:sldId id="318" r:id="rId11"/>
    <p:sldId id="321" r:id="rId12"/>
    <p:sldId id="323" r:id="rId13"/>
    <p:sldId id="324" r:id="rId14"/>
    <p:sldId id="325" r:id="rId15"/>
    <p:sldId id="326" r:id="rId16"/>
    <p:sldId id="327" r:id="rId17"/>
    <p:sldId id="316" r:id="rId18"/>
  </p:sldIdLst>
  <p:sldSz cx="9144000" cy="5143500" type="screen16x9"/>
  <p:notesSz cx="6858000" cy="9144000"/>
  <p:embeddedFontLst>
    <p:embeddedFont>
      <p:font typeface="Montserrat" panose="00000500000000000000" pitchFamily="2" charset="0"/>
      <p:regular r:id="rId20"/>
      <p:bold r:id="rId21"/>
      <p:italic r:id="rId22"/>
      <p:boldItalic r:id="rId23"/>
    </p:embeddedFont>
    <p:embeddedFont>
      <p:font typeface="Montserrat ExtraBold" panose="00000900000000000000" pitchFamily="2" charset="0"/>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FCC"/>
    <a:srgbClr val="00E8AE"/>
    <a:srgbClr val="008BE5"/>
    <a:srgbClr val="004C8E"/>
    <a:srgbClr val="00A859"/>
    <a:srgbClr val="99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7"/>
    <p:restoredTop sz="94668"/>
  </p:normalViewPr>
  <p:slideViewPr>
    <p:cSldViewPr snapToGrid="0">
      <p:cViewPr varScale="1">
        <p:scale>
          <a:sx n="85" d="100"/>
          <a:sy n="85" d="100"/>
        </p:scale>
        <p:origin x="804" y="8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93636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7ac8e1fe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7ac8e1fe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32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7ac8e1fe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7ac8e1fe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02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20887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79054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90845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403783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14006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533904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007835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704154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195722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4402" y="3197772"/>
            <a:ext cx="7228787"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3000" b="1" i="0">
                <a:solidFill>
                  <a:srgbClr val="004C8E"/>
                </a:solidFill>
                <a:latin typeface="Montserrat" pitchFamily="2" charset="77"/>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248972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932967"/>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solidFill>
                  <a:srgbClr val="004C8E"/>
                </a:solidFill>
                <a:latin typeface="Montserrat" pitchFamily="2"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640417"/>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8BE5"/>
              </a:buClr>
              <a:buSzPts val="1400"/>
              <a:buChar char="●"/>
              <a:defRPr sz="1400" b="0" i="0">
                <a:solidFill>
                  <a:schemeClr val="tx1">
                    <a:lumMod val="65000"/>
                    <a:lumOff val="35000"/>
                  </a:schemeClr>
                </a:solidFill>
                <a:latin typeface="Montserrat" pitchFamily="2" charset="77"/>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640417"/>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8BE5"/>
              </a:buClr>
              <a:buSzPts val="1400"/>
              <a:buChar char="●"/>
              <a:defRPr sz="1400" b="0" i="0">
                <a:solidFill>
                  <a:schemeClr val="tx1">
                    <a:lumMod val="65000"/>
                    <a:lumOff val="35000"/>
                  </a:schemeClr>
                </a:solidFill>
                <a:latin typeface="Montserrat" pitchFamily="2" charset="77"/>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690934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908852"/>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i="0">
                <a:solidFill>
                  <a:srgbClr val="004C8E"/>
                </a:solidFill>
                <a:latin typeface="Montserrat" pitchFamily="2"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422588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699" y="1043417"/>
            <a:ext cx="5837309"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i="0">
                <a:solidFill>
                  <a:srgbClr val="004C8E"/>
                </a:solidFill>
                <a:latin typeface="Montserrat" pitchFamily="2" charset="77"/>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1877417"/>
            <a:ext cx="5837308"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008BE5"/>
              </a:buClr>
              <a:buSzPts val="1200"/>
              <a:buChar char="●"/>
              <a:defRPr sz="1200" b="0" i="0">
                <a:solidFill>
                  <a:schemeClr val="tx1">
                    <a:lumMod val="65000"/>
                    <a:lumOff val="35000"/>
                  </a:schemeClr>
                </a:solidFill>
                <a:latin typeface="Montserrat" pitchFamily="2" charset="77"/>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707122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716803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2333485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68133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032015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992401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EDC75-CC35-024E-9E46-FF8B97F19F6C}"/>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C05395DD-3337-F147-BE33-8BBB9EC3A594}"/>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2026955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13D8E-721F-AE40-A93E-38ADE660FFD5}"/>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DB0A0CE5-D45A-174E-AA55-489AC052F9E6}"/>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96321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8205D-CC6F-A548-9473-2074A1FF18EF}"/>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58533384-AD3F-5845-9BFE-CF8D5C5C0031}"/>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3319913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8315466"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i="0">
                <a:solidFill>
                  <a:srgbClr val="004C8E"/>
                </a:solidFill>
                <a:latin typeface="Montserrat" pitchFamily="2" charset="77"/>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008BE5"/>
              </a:buClr>
              <a:buSzPts val="1200"/>
              <a:buChar char="●"/>
              <a:defRPr sz="1300" b="0" i="0">
                <a:solidFill>
                  <a:schemeClr val="tx1">
                    <a:lumMod val="65000"/>
                    <a:lumOff val="35000"/>
                  </a:schemeClr>
                </a:solidFill>
                <a:latin typeface="Montserrat" pitchFamily="2" charset="77"/>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963481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400" b="1" i="0">
                <a:solidFill>
                  <a:srgbClr val="004C8E"/>
                </a:solidFill>
                <a:latin typeface="Montserrat" pitchFamily="2"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8BE5"/>
              </a:buClr>
              <a:buSzPts val="1400"/>
              <a:buChar char="●"/>
              <a:defRPr sz="1400" b="0" i="0">
                <a:solidFill>
                  <a:schemeClr val="tx1">
                    <a:lumMod val="65000"/>
                    <a:lumOff val="35000"/>
                  </a:schemeClr>
                </a:solidFill>
                <a:latin typeface="Montserrat" pitchFamily="2" charset="77"/>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8BE5"/>
              </a:buClr>
              <a:buSzPts val="1400"/>
              <a:buChar char="●"/>
              <a:defRPr sz="1400" b="0" i="0">
                <a:solidFill>
                  <a:schemeClr val="tx1">
                    <a:lumMod val="65000"/>
                    <a:lumOff val="35000"/>
                  </a:schemeClr>
                </a:solidFill>
                <a:latin typeface="Montserrat" pitchFamily="2" charset="77"/>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2033182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873965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354069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371802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2730057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2108581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826945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EDC75-CC35-024E-9E46-FF8B97F19F6C}"/>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C05395DD-3337-F147-BE33-8BBB9EC3A594}"/>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365228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13D8E-721F-AE40-A93E-38ADE660FFD5}"/>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DB0A0CE5-D45A-174E-AA55-489AC052F9E6}"/>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2653209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8205D-CC6F-A548-9473-2074A1FF18EF}"/>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58533384-AD3F-5845-9BFE-CF8D5C5C0031}"/>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2126236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602437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231509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895851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56635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907006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192107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4277839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81165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4135745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EDC75-CC35-024E-9E46-FF8B97F19F6C}"/>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C05395DD-3337-F147-BE33-8BBB9EC3A594}"/>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3351276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13D8E-721F-AE40-A93E-38ADE660FFD5}"/>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DB0A0CE5-D45A-174E-AA55-489AC052F9E6}"/>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410401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8205D-CC6F-A548-9473-2074A1FF18EF}"/>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58533384-AD3F-5845-9BFE-CF8D5C5C0031}"/>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3372724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4284622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527746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0832880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3542946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2470212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111951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2139539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28348216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‹Nº›</a:t>
            </a:fld>
            <a:endParaRPr>
              <a:solidFill>
                <a:srgbClr val="595959"/>
              </a:solidFill>
            </a:endParaRPr>
          </a:p>
        </p:txBody>
      </p:sp>
    </p:spTree>
    <p:extLst>
      <p:ext uri="{BB962C8B-B14F-4D97-AF65-F5344CB8AC3E}">
        <p14:creationId xmlns:p14="http://schemas.microsoft.com/office/powerpoint/2010/main" val="941428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EDC75-CC35-024E-9E46-FF8B97F19F6C}"/>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C05395DD-3337-F147-BE33-8BBB9EC3A594}"/>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11117605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13D8E-721F-AE40-A93E-38ADE660FFD5}"/>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DB0A0CE5-D45A-174E-AA55-489AC052F9E6}"/>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1419331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8205D-CC6F-A548-9473-2074A1FF18EF}"/>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58533384-AD3F-5845-9BFE-CF8D5C5C0031}"/>
              </a:ext>
            </a:extLst>
          </p:cNvPr>
          <p:cNvSpPr>
            <a:spLocks noGrp="1"/>
          </p:cNvSpPr>
          <p:nvPr>
            <p:ph type="sldNum" idx="10"/>
          </p:nvPr>
        </p:nvSpPr>
        <p:spPr/>
        <p:txBody>
          <a:bodyPr/>
          <a:lstStyle/>
          <a:p>
            <a:fld id="{00000000-1234-1234-1234-123412341234}" type="slidenum">
              <a:rPr lang="es-CO" smtClean="0">
                <a:solidFill>
                  <a:srgbClr val="595959"/>
                </a:solidFill>
              </a:rPr>
              <a:pPr/>
              <a:t>‹Nº›</a:t>
            </a:fld>
            <a:endParaRPr lang="es-CO">
              <a:solidFill>
                <a:srgbClr val="595959"/>
              </a:solidFill>
            </a:endParaRPr>
          </a:p>
        </p:txBody>
      </p:sp>
    </p:spTree>
    <p:extLst>
      <p:ext uri="{BB962C8B-B14F-4D97-AF65-F5344CB8AC3E}">
        <p14:creationId xmlns:p14="http://schemas.microsoft.com/office/powerpoint/2010/main" val="141247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5.jp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6.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8.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jp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pic>
        <p:nvPicPr>
          <p:cNvPr id="3" name="Imagen 2">
            <a:extLst>
              <a:ext uri="{FF2B5EF4-FFF2-40B4-BE49-F238E27FC236}">
                <a16:creationId xmlns:a16="http://schemas.microsoft.com/office/drawing/2014/main" id="{50C6B6CB-5E6B-B24E-B3A1-0FEFB5C31EA8}"/>
              </a:ext>
            </a:extLst>
          </p:cNvPr>
          <p:cNvPicPr>
            <a:picLocks noChangeAspect="1"/>
          </p:cNvPicPr>
          <p:nvPr userDrawn="1"/>
        </p:nvPicPr>
        <p:blipFill>
          <a:blip r:embed="rId11"/>
          <a:stretch>
            <a:fillRect/>
          </a:stretch>
        </p:blipFill>
        <p:spPr>
          <a:xfrm>
            <a:off x="0" y="762"/>
            <a:ext cx="9144000" cy="5141976"/>
          </a:xfrm>
          <a:prstGeom prst="rect">
            <a:avLst/>
          </a:prstGeom>
        </p:spPr>
      </p:pic>
      <p:pic>
        <p:nvPicPr>
          <p:cNvPr id="9" name="Imagen 8">
            <a:extLst>
              <a:ext uri="{FF2B5EF4-FFF2-40B4-BE49-F238E27FC236}">
                <a16:creationId xmlns:a16="http://schemas.microsoft.com/office/drawing/2014/main" id="{6A0AC853-FD99-3642-9677-DF2918A5EA2C}"/>
              </a:ext>
            </a:extLst>
          </p:cNvPr>
          <p:cNvPicPr>
            <a:picLocks noChangeAspect="1"/>
          </p:cNvPicPr>
          <p:nvPr userDrawn="1"/>
        </p:nvPicPr>
        <p:blipFill>
          <a:blip r:embed="rId12"/>
          <a:stretch>
            <a:fillRect/>
          </a:stretch>
        </p:blipFill>
        <p:spPr>
          <a:xfrm>
            <a:off x="366812" y="1451157"/>
            <a:ext cx="197499" cy="224118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pic>
        <p:nvPicPr>
          <p:cNvPr id="9" name="Imagen 8">
            <a:extLst>
              <a:ext uri="{FF2B5EF4-FFF2-40B4-BE49-F238E27FC236}">
                <a16:creationId xmlns:a16="http://schemas.microsoft.com/office/drawing/2014/main" id="{6A0AC853-FD99-3642-9677-DF2918A5EA2C}"/>
              </a:ext>
            </a:extLst>
          </p:cNvPr>
          <p:cNvPicPr>
            <a:picLocks noChangeAspect="1"/>
          </p:cNvPicPr>
          <p:nvPr userDrawn="1"/>
        </p:nvPicPr>
        <p:blipFill>
          <a:blip r:embed="rId11"/>
          <a:stretch>
            <a:fillRect/>
          </a:stretch>
        </p:blipFill>
        <p:spPr>
          <a:xfrm>
            <a:off x="366812" y="1451157"/>
            <a:ext cx="197499" cy="2241186"/>
          </a:xfrm>
          <a:prstGeom prst="rect">
            <a:avLst/>
          </a:prstGeom>
        </p:spPr>
      </p:pic>
      <p:pic>
        <p:nvPicPr>
          <p:cNvPr id="4" name="Imagen 3">
            <a:extLst>
              <a:ext uri="{FF2B5EF4-FFF2-40B4-BE49-F238E27FC236}">
                <a16:creationId xmlns:a16="http://schemas.microsoft.com/office/drawing/2014/main" id="{E6FDB344-58F0-7746-81F8-5B8B07B9F11F}"/>
              </a:ext>
            </a:extLst>
          </p:cNvPr>
          <p:cNvPicPr>
            <a:picLocks noChangeAspect="1"/>
          </p:cNvPicPr>
          <p:nvPr userDrawn="1"/>
        </p:nvPicPr>
        <p:blipFill>
          <a:blip r:embed="rId12"/>
          <a:stretch>
            <a:fillRect/>
          </a:stretch>
        </p:blipFill>
        <p:spPr>
          <a:xfrm>
            <a:off x="0" y="762"/>
            <a:ext cx="9144000" cy="5141976"/>
          </a:xfrm>
          <a:prstGeom prst="rect">
            <a:avLst/>
          </a:prstGeom>
        </p:spPr>
      </p:pic>
    </p:spTree>
    <p:extLst>
      <p:ext uri="{BB962C8B-B14F-4D97-AF65-F5344CB8AC3E}">
        <p14:creationId xmlns:p14="http://schemas.microsoft.com/office/powerpoint/2010/main" val="3673733543"/>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‹Nº›</a:t>
            </a:fld>
            <a:endParaRPr>
              <a:solidFill>
                <a:srgbClr val="595959"/>
              </a:solidFill>
            </a:endParaRPr>
          </a:p>
        </p:txBody>
      </p:sp>
      <p:pic>
        <p:nvPicPr>
          <p:cNvPr id="4" name="Imagen 3">
            <a:extLst>
              <a:ext uri="{FF2B5EF4-FFF2-40B4-BE49-F238E27FC236}">
                <a16:creationId xmlns:a16="http://schemas.microsoft.com/office/drawing/2014/main" id="{91B837D5-D95F-4C42-83C5-9CA78D6BDF75}"/>
              </a:ext>
            </a:extLst>
          </p:cNvPr>
          <p:cNvPicPr>
            <a:picLocks noChangeAspect="1"/>
          </p:cNvPicPr>
          <p:nvPr userDrawn="1"/>
        </p:nvPicPr>
        <p:blipFill>
          <a:blip r:embed="rId14"/>
          <a:stretch>
            <a:fillRect/>
          </a:stretch>
        </p:blipFill>
        <p:spPr>
          <a:xfrm>
            <a:off x="385917" y="268953"/>
            <a:ext cx="1371600" cy="279400"/>
          </a:xfrm>
          <a:prstGeom prst="rect">
            <a:avLst/>
          </a:prstGeom>
        </p:spPr>
      </p:pic>
      <p:pic>
        <p:nvPicPr>
          <p:cNvPr id="5" name="Imagen 4">
            <a:extLst>
              <a:ext uri="{FF2B5EF4-FFF2-40B4-BE49-F238E27FC236}">
                <a16:creationId xmlns:a16="http://schemas.microsoft.com/office/drawing/2014/main" id="{BFF9D42D-41C2-344A-B28E-A87220C994E7}"/>
              </a:ext>
            </a:extLst>
          </p:cNvPr>
          <p:cNvPicPr>
            <a:picLocks noChangeAspect="1"/>
          </p:cNvPicPr>
          <p:nvPr userDrawn="1"/>
        </p:nvPicPr>
        <p:blipFill>
          <a:blip r:embed="rId15"/>
          <a:stretch>
            <a:fillRect/>
          </a:stretch>
        </p:blipFill>
        <p:spPr>
          <a:xfrm>
            <a:off x="0" y="0"/>
            <a:ext cx="9144000" cy="5143500"/>
          </a:xfrm>
          <a:prstGeom prst="rect">
            <a:avLst/>
          </a:prstGeom>
        </p:spPr>
      </p:pic>
    </p:spTree>
    <p:extLst>
      <p:ext uri="{BB962C8B-B14F-4D97-AF65-F5344CB8AC3E}">
        <p14:creationId xmlns:p14="http://schemas.microsoft.com/office/powerpoint/2010/main" val="758007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pic>
        <p:nvPicPr>
          <p:cNvPr id="3" name="Imagen 2">
            <a:extLst>
              <a:ext uri="{FF2B5EF4-FFF2-40B4-BE49-F238E27FC236}">
                <a16:creationId xmlns:a16="http://schemas.microsoft.com/office/drawing/2014/main" id="{C2E9C660-F0FC-7046-AC8F-5F5A92F49041}"/>
              </a:ext>
            </a:extLst>
          </p:cNvPr>
          <p:cNvPicPr>
            <a:picLocks noChangeAspect="1"/>
          </p:cNvPicPr>
          <p:nvPr userDrawn="1"/>
        </p:nvPicPr>
        <p:blipFill>
          <a:blip r:embed="rId13"/>
          <a:srcRect/>
          <a:stretch/>
        </p:blipFill>
        <p:spPr>
          <a:xfrm>
            <a:off x="0" y="0"/>
            <a:ext cx="9144000" cy="5143500"/>
          </a:xfrm>
          <a:prstGeom prst="rect">
            <a:avLst/>
          </a:prstGeom>
        </p:spPr>
      </p:pic>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‹Nº›</a:t>
            </a:fld>
            <a:endParaRPr>
              <a:solidFill>
                <a:srgbClr val="595959"/>
              </a:solidFill>
            </a:endParaRPr>
          </a:p>
        </p:txBody>
      </p:sp>
      <p:pic>
        <p:nvPicPr>
          <p:cNvPr id="4" name="Imagen 3">
            <a:extLst>
              <a:ext uri="{FF2B5EF4-FFF2-40B4-BE49-F238E27FC236}">
                <a16:creationId xmlns:a16="http://schemas.microsoft.com/office/drawing/2014/main" id="{91B837D5-D95F-4C42-83C5-9CA78D6BDF75}"/>
              </a:ext>
            </a:extLst>
          </p:cNvPr>
          <p:cNvPicPr>
            <a:picLocks noChangeAspect="1"/>
          </p:cNvPicPr>
          <p:nvPr userDrawn="1"/>
        </p:nvPicPr>
        <p:blipFill>
          <a:blip r:embed="rId14"/>
          <a:stretch>
            <a:fillRect/>
          </a:stretch>
        </p:blipFill>
        <p:spPr>
          <a:xfrm>
            <a:off x="7375208" y="268953"/>
            <a:ext cx="1371600" cy="279400"/>
          </a:xfrm>
          <a:prstGeom prst="rect">
            <a:avLst/>
          </a:prstGeom>
        </p:spPr>
      </p:pic>
    </p:spTree>
    <p:extLst>
      <p:ext uri="{BB962C8B-B14F-4D97-AF65-F5344CB8AC3E}">
        <p14:creationId xmlns:p14="http://schemas.microsoft.com/office/powerpoint/2010/main" val="1163440474"/>
      </p:ext>
    </p:extLst>
  </p:cSld>
  <p:clrMap bg1="lt1" tx1="dk1" bg2="dk2" tx2="lt2" accent1="accent1" accent2="accent2" accent3="accent3" accent4="accent4" accent5="accent5" accent6="accent6" hlink="hlink" folHlink="folHlink"/>
  <p:sldLayoutIdLst>
    <p:sldLayoutId id="2147483691" r:id="rId1"/>
    <p:sldLayoutId id="2147483689" r:id="rId2"/>
    <p:sldLayoutId id="2147483690"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pic>
        <p:nvPicPr>
          <p:cNvPr id="5" name="Imagen 4">
            <a:extLst>
              <a:ext uri="{FF2B5EF4-FFF2-40B4-BE49-F238E27FC236}">
                <a16:creationId xmlns:a16="http://schemas.microsoft.com/office/drawing/2014/main" id="{0AB284E3-E466-544E-A311-0446EC30E65B}"/>
              </a:ext>
            </a:extLst>
          </p:cNvPr>
          <p:cNvPicPr>
            <a:picLocks noChangeAspect="1"/>
          </p:cNvPicPr>
          <p:nvPr userDrawn="1"/>
        </p:nvPicPr>
        <p:blipFill>
          <a:blip r:embed="rId14"/>
          <a:stretch>
            <a:fillRect/>
          </a:stretch>
        </p:blipFill>
        <p:spPr>
          <a:xfrm>
            <a:off x="0" y="0"/>
            <a:ext cx="9144000" cy="5143500"/>
          </a:xfrm>
          <a:prstGeom prst="rect">
            <a:avLst/>
          </a:prstGeom>
        </p:spPr>
      </p:pic>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‹Nº›</a:t>
            </a:fld>
            <a:endParaRPr>
              <a:solidFill>
                <a:srgbClr val="595959"/>
              </a:solidFill>
            </a:endParaRPr>
          </a:p>
        </p:txBody>
      </p:sp>
      <p:pic>
        <p:nvPicPr>
          <p:cNvPr id="9" name="Imagen 8">
            <a:extLst>
              <a:ext uri="{FF2B5EF4-FFF2-40B4-BE49-F238E27FC236}">
                <a16:creationId xmlns:a16="http://schemas.microsoft.com/office/drawing/2014/main" id="{F3A4C5B1-0395-BD47-BC89-8A7E92D0301A}"/>
              </a:ext>
            </a:extLst>
          </p:cNvPr>
          <p:cNvPicPr>
            <a:picLocks noChangeAspect="1"/>
          </p:cNvPicPr>
          <p:nvPr userDrawn="1"/>
        </p:nvPicPr>
        <p:blipFill>
          <a:blip r:embed="rId15"/>
          <a:stretch>
            <a:fillRect/>
          </a:stretch>
        </p:blipFill>
        <p:spPr>
          <a:xfrm>
            <a:off x="7368430" y="268953"/>
            <a:ext cx="1378378" cy="279401"/>
          </a:xfrm>
          <a:prstGeom prst="rect">
            <a:avLst/>
          </a:prstGeom>
        </p:spPr>
      </p:pic>
    </p:spTree>
    <p:extLst>
      <p:ext uri="{BB962C8B-B14F-4D97-AF65-F5344CB8AC3E}">
        <p14:creationId xmlns:p14="http://schemas.microsoft.com/office/powerpoint/2010/main" val="328394096"/>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‹Nº›</a:t>
            </a:fld>
            <a:endParaRPr>
              <a:solidFill>
                <a:srgbClr val="595959"/>
              </a:solidFill>
            </a:endParaRPr>
          </a:p>
        </p:txBody>
      </p:sp>
      <p:pic>
        <p:nvPicPr>
          <p:cNvPr id="4" name="Imagen 3">
            <a:extLst>
              <a:ext uri="{FF2B5EF4-FFF2-40B4-BE49-F238E27FC236}">
                <a16:creationId xmlns:a16="http://schemas.microsoft.com/office/drawing/2014/main" id="{91B837D5-D95F-4C42-83C5-9CA78D6BDF75}"/>
              </a:ext>
            </a:extLst>
          </p:cNvPr>
          <p:cNvPicPr>
            <a:picLocks noChangeAspect="1"/>
          </p:cNvPicPr>
          <p:nvPr userDrawn="1"/>
        </p:nvPicPr>
        <p:blipFill>
          <a:blip r:embed="rId14"/>
          <a:stretch>
            <a:fillRect/>
          </a:stretch>
        </p:blipFill>
        <p:spPr>
          <a:xfrm>
            <a:off x="7375208" y="268953"/>
            <a:ext cx="1371600" cy="279400"/>
          </a:xfrm>
          <a:prstGeom prst="rect">
            <a:avLst/>
          </a:prstGeom>
        </p:spPr>
      </p:pic>
      <p:pic>
        <p:nvPicPr>
          <p:cNvPr id="5" name="Imagen 4">
            <a:extLst>
              <a:ext uri="{FF2B5EF4-FFF2-40B4-BE49-F238E27FC236}">
                <a16:creationId xmlns:a16="http://schemas.microsoft.com/office/drawing/2014/main" id="{60CFC583-3165-D240-91EF-13C24876FE2C}"/>
              </a:ext>
            </a:extLst>
          </p:cNvPr>
          <p:cNvPicPr>
            <a:picLocks noChangeAspect="1"/>
          </p:cNvPicPr>
          <p:nvPr userDrawn="1"/>
        </p:nvPicPr>
        <p:blipFill>
          <a:blip r:embed="rId15"/>
          <a:stretch>
            <a:fillRect/>
          </a:stretch>
        </p:blipFill>
        <p:spPr>
          <a:xfrm>
            <a:off x="0" y="0"/>
            <a:ext cx="9144000" cy="5143500"/>
          </a:xfrm>
          <a:prstGeom prst="rect">
            <a:avLst/>
          </a:prstGeom>
        </p:spPr>
      </p:pic>
    </p:spTree>
    <p:extLst>
      <p:ext uri="{BB962C8B-B14F-4D97-AF65-F5344CB8AC3E}">
        <p14:creationId xmlns:p14="http://schemas.microsoft.com/office/powerpoint/2010/main" val="2299826268"/>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0"/>
        <p:cNvGrpSpPr/>
        <p:nvPr/>
      </p:nvGrpSpPr>
      <p:grpSpPr>
        <a:xfrm>
          <a:off x="0" y="0"/>
          <a:ext cx="0" cy="0"/>
          <a:chOff x="0" y="0"/>
          <a:chExt cx="0" cy="0"/>
        </a:xfrm>
      </p:grpSpPr>
      <p:sp>
        <p:nvSpPr>
          <p:cNvPr id="8" name="Google Shape;61;p14"/>
          <p:cNvSpPr txBox="1"/>
          <p:nvPr/>
        </p:nvSpPr>
        <p:spPr>
          <a:xfrm>
            <a:off x="431792" y="3414243"/>
            <a:ext cx="8469600" cy="11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bg1"/>
                </a:solidFill>
                <a:latin typeface="Montserrat"/>
                <a:ea typeface="Montserrat"/>
                <a:cs typeface="Arial" panose="020B0604020202020204" pitchFamily="34" charset="0"/>
                <a:sym typeface="Montserrat"/>
              </a:rPr>
              <a:t>Sociedad Comisionista de la</a:t>
            </a:r>
          </a:p>
          <a:p>
            <a:pPr marL="0" lvl="0" indent="0" algn="ctr" rtl="0">
              <a:spcBef>
                <a:spcPts val="0"/>
              </a:spcBef>
              <a:spcAft>
                <a:spcPts val="0"/>
              </a:spcAft>
              <a:buNone/>
            </a:pPr>
            <a:r>
              <a:rPr lang="en" sz="2000" b="1" dirty="0">
                <a:solidFill>
                  <a:schemeClr val="bg1"/>
                </a:solidFill>
                <a:latin typeface="Montserrat"/>
                <a:ea typeface="Montserrat"/>
                <a:cs typeface="Arial" panose="020B0604020202020204" pitchFamily="34" charset="0"/>
                <a:sym typeface="Montserrat"/>
              </a:rPr>
              <a:t>Bolsa Mercantil Colombiana SA.</a:t>
            </a:r>
            <a:endParaRPr sz="2000" b="1" dirty="0">
              <a:solidFill>
                <a:schemeClr val="bg1"/>
              </a:solidFill>
              <a:latin typeface="Montserrat"/>
              <a:ea typeface="Montserrat"/>
              <a:cs typeface="Arial" panose="020B0604020202020204" pitchFamily="34" charset="0"/>
              <a:sym typeface="Montserrat"/>
            </a:endParaRPr>
          </a:p>
        </p:txBody>
      </p:sp>
      <p:pic>
        <p:nvPicPr>
          <p:cNvPr id="3" name="Imagen 2">
            <a:extLst>
              <a:ext uri="{FF2B5EF4-FFF2-40B4-BE49-F238E27FC236}">
                <a16:creationId xmlns:a16="http://schemas.microsoft.com/office/drawing/2014/main" id="{3B2B54A0-0A74-0C41-B328-FF7B91F529A4}"/>
              </a:ext>
            </a:extLst>
          </p:cNvPr>
          <p:cNvPicPr>
            <a:picLocks noChangeAspect="1"/>
          </p:cNvPicPr>
          <p:nvPr/>
        </p:nvPicPr>
        <p:blipFill>
          <a:blip r:embed="rId4"/>
          <a:stretch>
            <a:fillRect/>
          </a:stretch>
        </p:blipFill>
        <p:spPr>
          <a:xfrm>
            <a:off x="366812" y="1451157"/>
            <a:ext cx="197499" cy="22411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BFEF51-D449-164A-AC95-3E65B0D7B7BE}"/>
              </a:ext>
            </a:extLst>
          </p:cNvPr>
          <p:cNvSpPr>
            <a:spLocks noGrp="1"/>
          </p:cNvSpPr>
          <p:nvPr>
            <p:ph type="title"/>
          </p:nvPr>
        </p:nvSpPr>
        <p:spPr/>
        <p:txBody>
          <a:bodyPr/>
          <a:lstStyle/>
          <a:p>
            <a:r>
              <a:rPr lang="es-MX" dirty="0"/>
              <a:t>OBLIGACIONES </a:t>
            </a:r>
            <a:r>
              <a:rPr lang="es-CO" dirty="0"/>
              <a:t>DEL REPRESENTANTE LEGAL EN FUNCIÓN DE LA VOCERIA DEL </a:t>
            </a:r>
            <a:r>
              <a:rPr lang="es-MX" dirty="0"/>
              <a:t>DFC</a:t>
            </a:r>
            <a:endParaRPr lang="es-CO" dirty="0"/>
          </a:p>
        </p:txBody>
      </p:sp>
      <p:sp>
        <p:nvSpPr>
          <p:cNvPr id="8" name="CuadroTexto 7">
            <a:extLst>
              <a:ext uri="{FF2B5EF4-FFF2-40B4-BE49-F238E27FC236}">
                <a16:creationId xmlns:a16="http://schemas.microsoft.com/office/drawing/2014/main" id="{15DFF6FA-D0F3-A14E-B684-38E6F87C0A3C}"/>
              </a:ext>
            </a:extLst>
          </p:cNvPr>
          <p:cNvSpPr txBox="1"/>
          <p:nvPr/>
        </p:nvSpPr>
        <p:spPr>
          <a:xfrm>
            <a:off x="311700" y="4660423"/>
            <a:ext cx="3341205" cy="230832"/>
          </a:xfrm>
          <a:prstGeom prst="rect">
            <a:avLst/>
          </a:prstGeom>
          <a:noFill/>
        </p:spPr>
        <p:txBody>
          <a:bodyPr wrap="square" rtlCol="0">
            <a:spAutoFit/>
          </a:bodyPr>
          <a:lstStyle/>
          <a:p>
            <a:r>
              <a:rPr lang="es-CO" sz="900" dirty="0">
                <a:solidFill>
                  <a:schemeClr val="bg2">
                    <a:lumMod val="40000"/>
                    <a:lumOff val="60000"/>
                  </a:schemeClr>
                </a:solidFill>
              </a:rPr>
              <a:t>TAMAÑO TEXTO PÁGINA INTERNA ES DE 13 PUNTOS</a:t>
            </a:r>
          </a:p>
        </p:txBody>
      </p:sp>
      <p:sp>
        <p:nvSpPr>
          <p:cNvPr id="6" name="Rectángulo 5"/>
          <p:cNvSpPr/>
          <p:nvPr/>
        </p:nvSpPr>
        <p:spPr>
          <a:xfrm>
            <a:off x="431514" y="1389600"/>
            <a:ext cx="8085762" cy="3108543"/>
          </a:xfrm>
          <a:prstGeom prst="rect">
            <a:avLst/>
          </a:prstGeom>
        </p:spPr>
        <p:txBody>
          <a:bodyPr wrap="square">
            <a:spAutoFit/>
          </a:bodyPr>
          <a:lstStyle/>
          <a:p>
            <a:pPr marL="285750" indent="-285750" algn="just">
              <a:buFont typeface="Arial" panose="020B0604020202020204" pitchFamily="34" charset="0"/>
              <a:buChar char="•"/>
            </a:pPr>
            <a:r>
              <a:rPr lang="es-MX" dirty="0"/>
              <a:t>Efectuar seguimiento permanente a la gestión del DCF, y presentar semestralmente a la Junta directiva, un informe con los resultados y planes de acción implementados para la mejora continua de la atención al consumidor financiero, la mitigación de la causa raíz de las quejas o reclamos, así como el adecuado funcionamiento de la institución del DCF. Dichos informes deberán estar documentados y a disposición de la SFC. </a:t>
            </a:r>
          </a:p>
          <a:p>
            <a:pPr marL="285750" indent="-285750" algn="just">
              <a:buFont typeface="Arial" panose="020B0604020202020204" pitchFamily="34" charset="0"/>
              <a:buChar char="•"/>
            </a:pPr>
            <a:r>
              <a:rPr lang="es-MX" dirty="0"/>
              <a:t>La Dirección administrativa realizará una matriz de seguimiento a la implementación de oportunidades de mejora por parte del Defensor del Consumidor y de los órganos de control, El seguimiento al cumplimiento lo efectuará la auditoría interna, quien presentará el resultado en la reunión semestral que se realizará. El representante legal incluirá en su informe semestral el avance de las recomendaciones el cual va dirigido a la Junta Directiva y anualmente se consolida para presentación a la Asamblea general de accionistas. </a:t>
            </a:r>
          </a:p>
          <a:p>
            <a:pPr marL="285750" indent="-285750" algn="just">
              <a:buFont typeface="Arial" panose="020B0604020202020204" pitchFamily="34" charset="0"/>
              <a:buChar char="•"/>
            </a:pPr>
            <a:r>
              <a:rPr lang="es-MX" dirty="0"/>
              <a:t>Con la finalidad de realizar adecuado seguimiento a las funciones del Defensor del consumidor se realizará lista de chequeo de actividades de cumplimiento sobre el plan de trabajo del Defensor del consumidor, cuyo resultado se revisará en la reunión semestral. </a:t>
            </a:r>
            <a:endParaRPr lang="es-CO" dirty="0"/>
          </a:p>
        </p:txBody>
      </p:sp>
    </p:spTree>
    <p:extLst>
      <p:ext uri="{BB962C8B-B14F-4D97-AF65-F5344CB8AC3E}">
        <p14:creationId xmlns:p14="http://schemas.microsoft.com/office/powerpoint/2010/main" val="25632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BFEF51-D449-164A-AC95-3E65B0D7B7BE}"/>
              </a:ext>
            </a:extLst>
          </p:cNvPr>
          <p:cNvSpPr>
            <a:spLocks noGrp="1"/>
          </p:cNvSpPr>
          <p:nvPr>
            <p:ph type="title"/>
          </p:nvPr>
        </p:nvSpPr>
        <p:spPr/>
        <p:txBody>
          <a:bodyPr/>
          <a:lstStyle/>
          <a:p>
            <a:r>
              <a:rPr lang="es-MX" dirty="0"/>
              <a:t>INFORME DEL DEFENSOR DEL CONSUMIDOR</a:t>
            </a:r>
            <a:endParaRPr lang="es-CO" dirty="0"/>
          </a:p>
        </p:txBody>
      </p:sp>
      <p:sp>
        <p:nvSpPr>
          <p:cNvPr id="8" name="CuadroTexto 7">
            <a:extLst>
              <a:ext uri="{FF2B5EF4-FFF2-40B4-BE49-F238E27FC236}">
                <a16:creationId xmlns:a16="http://schemas.microsoft.com/office/drawing/2014/main" id="{15DFF6FA-D0F3-A14E-B684-38E6F87C0A3C}"/>
              </a:ext>
            </a:extLst>
          </p:cNvPr>
          <p:cNvSpPr txBox="1"/>
          <p:nvPr/>
        </p:nvSpPr>
        <p:spPr>
          <a:xfrm>
            <a:off x="311700" y="4660423"/>
            <a:ext cx="3341205" cy="230832"/>
          </a:xfrm>
          <a:prstGeom prst="rect">
            <a:avLst/>
          </a:prstGeom>
          <a:noFill/>
        </p:spPr>
        <p:txBody>
          <a:bodyPr wrap="square" rtlCol="0">
            <a:spAutoFit/>
          </a:bodyPr>
          <a:lstStyle/>
          <a:p>
            <a:r>
              <a:rPr lang="es-CO" sz="900" dirty="0">
                <a:solidFill>
                  <a:schemeClr val="bg2">
                    <a:lumMod val="40000"/>
                    <a:lumOff val="60000"/>
                  </a:schemeClr>
                </a:solidFill>
              </a:rPr>
              <a:t>TAMAÑO TEXTO PÁGINA INTERNA ES DE 13 PUNTOS</a:t>
            </a:r>
          </a:p>
        </p:txBody>
      </p:sp>
      <p:sp>
        <p:nvSpPr>
          <p:cNvPr id="6" name="Rectángulo 5"/>
          <p:cNvSpPr/>
          <p:nvPr/>
        </p:nvSpPr>
        <p:spPr>
          <a:xfrm>
            <a:off x="431514" y="1389600"/>
            <a:ext cx="8085762" cy="2677656"/>
          </a:xfrm>
          <a:prstGeom prst="rect">
            <a:avLst/>
          </a:prstGeom>
        </p:spPr>
        <p:txBody>
          <a:bodyPr wrap="square">
            <a:spAutoFit/>
          </a:bodyPr>
          <a:lstStyle/>
          <a:p>
            <a:pPr marL="285750" indent="-285750" algn="just">
              <a:buFont typeface="Arial" panose="020B0604020202020204" pitchFamily="34" charset="0"/>
              <a:buChar char="•"/>
            </a:pPr>
            <a:r>
              <a:rPr lang="es-MX" b="1" dirty="0"/>
              <a:t>De la función de atención y resolución de quejas o reclamos </a:t>
            </a:r>
          </a:p>
          <a:p>
            <a:pPr marL="285750" indent="-285750" algn="just">
              <a:buFont typeface="Arial" panose="020B0604020202020204" pitchFamily="34" charset="0"/>
              <a:buChar char="•"/>
            </a:pPr>
            <a:endParaRPr lang="es-MX" b="1" dirty="0"/>
          </a:p>
          <a:p>
            <a:pPr marL="285750" indent="-285750" algn="just">
              <a:buFont typeface="Arial" panose="020B0604020202020204" pitchFamily="34" charset="0"/>
              <a:buChar char="•"/>
            </a:pPr>
            <a:r>
              <a:rPr lang="es-MX" b="1" dirty="0"/>
              <a:t>De la función de vocería </a:t>
            </a:r>
          </a:p>
          <a:p>
            <a:pPr algn="just"/>
            <a:endParaRPr lang="es-MX" b="1" dirty="0"/>
          </a:p>
          <a:p>
            <a:pPr marL="285750" indent="-285750" algn="just">
              <a:buFont typeface="Arial" panose="020B0604020202020204" pitchFamily="34" charset="0"/>
              <a:buChar char="•"/>
            </a:pPr>
            <a:r>
              <a:rPr lang="es-MX" b="1" dirty="0"/>
              <a:t>De la función de conciliación</a:t>
            </a:r>
          </a:p>
          <a:p>
            <a:pPr algn="just"/>
            <a:endParaRPr lang="es-MX" b="1" dirty="0"/>
          </a:p>
          <a:p>
            <a:pPr marL="285750" indent="-285750" algn="just">
              <a:buFont typeface="Arial" panose="020B0604020202020204" pitchFamily="34" charset="0"/>
              <a:buChar char="•"/>
            </a:pPr>
            <a:r>
              <a:rPr lang="es-MX" b="1" dirty="0"/>
              <a:t>Información adicional (</a:t>
            </a:r>
            <a:r>
              <a:rPr lang="es-MX" dirty="0"/>
              <a:t>Referencia a las solicitudes efectuadas a la Entidad sobre los requerimientos humanos y técnicos para el desempeño de sus funciones, en caso de haberlas presentado o requerirlas.) Conclusiones de las reuniones que durante el periodo se realizaron con la revisoría fiscal, las áreas de control interno, servicio al consumidor financiero, y otras oficinas, dependencias o funcionarios de la entidad para evaluar los servicios y los pronunciamientos del DCF sobre casos frecuentes, cuantiosos o importantes a juicio del DCF. </a:t>
            </a:r>
            <a:endParaRPr lang="es-CO" dirty="0"/>
          </a:p>
        </p:txBody>
      </p:sp>
    </p:spTree>
    <p:extLst>
      <p:ext uri="{BB962C8B-B14F-4D97-AF65-F5344CB8AC3E}">
        <p14:creationId xmlns:p14="http://schemas.microsoft.com/office/powerpoint/2010/main" val="372271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7FD4E6E-9E45-A449-BE78-C96EC760BF8F}"/>
              </a:ext>
            </a:extLst>
          </p:cNvPr>
          <p:cNvSpPr txBox="1"/>
          <p:nvPr/>
        </p:nvSpPr>
        <p:spPr>
          <a:xfrm>
            <a:off x="766540" y="3647611"/>
            <a:ext cx="5126254" cy="600164"/>
          </a:xfrm>
          <a:prstGeom prst="rect">
            <a:avLst/>
          </a:prstGeom>
          <a:noFill/>
        </p:spPr>
        <p:txBody>
          <a:bodyPr wrap="square" rtlCol="0">
            <a:spAutoFit/>
          </a:bodyPr>
          <a:lstStyle/>
          <a:p>
            <a:pPr lvl="2"/>
            <a:r>
              <a:rPr lang="es-CO" sz="1200" b="1" dirty="0">
                <a:solidFill>
                  <a:schemeClr val="bg1"/>
                </a:solidFill>
                <a:latin typeface="Montserrat"/>
                <a:ea typeface="Montserrat"/>
                <a:cs typeface="Montserrat"/>
              </a:rPr>
              <a:t>Oficina principal</a:t>
            </a:r>
          </a:p>
          <a:p>
            <a:pPr lvl="2"/>
            <a:r>
              <a:rPr lang="es-CO" sz="1050" dirty="0">
                <a:solidFill>
                  <a:schemeClr val="bg1"/>
                </a:solidFill>
                <a:latin typeface="Montserrat"/>
                <a:ea typeface="Montserrat"/>
                <a:cs typeface="Montserrat"/>
              </a:rPr>
              <a:t>Calle 64 Norte 5B-146 Centro Empresa DE. </a:t>
            </a:r>
            <a:r>
              <a:rPr lang="es-CO" sz="1050" dirty="0" err="1">
                <a:solidFill>
                  <a:schemeClr val="bg1"/>
                </a:solidFill>
                <a:latin typeface="Montserrat"/>
                <a:ea typeface="Montserrat"/>
                <a:cs typeface="Montserrat"/>
              </a:rPr>
              <a:t>Ofc</a:t>
            </a:r>
            <a:r>
              <a:rPr lang="es-CO" sz="1050" dirty="0">
                <a:solidFill>
                  <a:schemeClr val="bg1"/>
                </a:solidFill>
                <a:latin typeface="Montserrat"/>
                <a:ea typeface="Montserrat"/>
                <a:cs typeface="Montserrat"/>
              </a:rPr>
              <a:t>. 306G</a:t>
            </a:r>
          </a:p>
          <a:p>
            <a:pPr lvl="2"/>
            <a:r>
              <a:rPr lang="es-CO" sz="1050" dirty="0">
                <a:solidFill>
                  <a:schemeClr val="bg1"/>
                </a:solidFill>
                <a:latin typeface="Montserrat"/>
                <a:ea typeface="Montserrat"/>
                <a:cs typeface="Montserrat"/>
              </a:rPr>
              <a:t>PBX: (+2) 680 0837 Cali, Valle del Cauca, Colombia.</a:t>
            </a:r>
          </a:p>
        </p:txBody>
      </p:sp>
      <p:sp>
        <p:nvSpPr>
          <p:cNvPr id="10" name="CuadroTexto 9">
            <a:extLst>
              <a:ext uri="{FF2B5EF4-FFF2-40B4-BE49-F238E27FC236}">
                <a16:creationId xmlns:a16="http://schemas.microsoft.com/office/drawing/2014/main" id="{759F5C6B-0881-D344-88E8-F1EFEE06BA94}"/>
              </a:ext>
            </a:extLst>
          </p:cNvPr>
          <p:cNvSpPr txBox="1"/>
          <p:nvPr/>
        </p:nvSpPr>
        <p:spPr>
          <a:xfrm>
            <a:off x="4990602" y="3647611"/>
            <a:ext cx="4807877" cy="600164"/>
          </a:xfrm>
          <a:prstGeom prst="rect">
            <a:avLst/>
          </a:prstGeom>
          <a:noFill/>
        </p:spPr>
        <p:txBody>
          <a:bodyPr wrap="square" rtlCol="0">
            <a:spAutoFit/>
          </a:bodyPr>
          <a:lstStyle/>
          <a:p>
            <a:pPr lvl="2"/>
            <a:r>
              <a:rPr lang="es-CO" sz="1200" b="1" dirty="0">
                <a:solidFill>
                  <a:schemeClr val="bg1"/>
                </a:solidFill>
                <a:latin typeface="Montserrat"/>
                <a:ea typeface="Montserrat"/>
                <a:cs typeface="Montserrat"/>
              </a:rPr>
              <a:t>Sucursal</a:t>
            </a:r>
          </a:p>
          <a:p>
            <a:pPr lvl="2"/>
            <a:r>
              <a:rPr lang="es-CO" sz="1050" dirty="0">
                <a:solidFill>
                  <a:schemeClr val="bg1"/>
                </a:solidFill>
                <a:latin typeface="Montserrat"/>
                <a:ea typeface="Montserrat"/>
                <a:cs typeface="Montserrat"/>
              </a:rPr>
              <a:t>Carrera 15A # 120 – 42 Oficina 501</a:t>
            </a:r>
          </a:p>
          <a:p>
            <a:pPr lvl="2"/>
            <a:r>
              <a:rPr lang="es-CO" sz="1050" dirty="0">
                <a:solidFill>
                  <a:schemeClr val="bg1"/>
                </a:solidFill>
                <a:latin typeface="Montserrat"/>
                <a:ea typeface="Montserrat"/>
                <a:cs typeface="Montserrat"/>
              </a:rPr>
              <a:t>PBX: (+1) 702 7479 - Bogotá D.C. - Colombia</a:t>
            </a:r>
          </a:p>
        </p:txBody>
      </p:sp>
      <p:sp>
        <p:nvSpPr>
          <p:cNvPr id="11" name="CuadroTexto 10">
            <a:extLst>
              <a:ext uri="{FF2B5EF4-FFF2-40B4-BE49-F238E27FC236}">
                <a16:creationId xmlns:a16="http://schemas.microsoft.com/office/drawing/2014/main" id="{8282AC4F-0998-B142-811E-B6F556C49281}"/>
              </a:ext>
            </a:extLst>
          </p:cNvPr>
          <p:cNvSpPr txBox="1"/>
          <p:nvPr/>
        </p:nvSpPr>
        <p:spPr>
          <a:xfrm>
            <a:off x="2168061" y="4453368"/>
            <a:ext cx="4807877" cy="276999"/>
          </a:xfrm>
          <a:prstGeom prst="rect">
            <a:avLst/>
          </a:prstGeom>
          <a:noFill/>
        </p:spPr>
        <p:txBody>
          <a:bodyPr wrap="square" rtlCol="0">
            <a:spAutoFit/>
          </a:bodyPr>
          <a:lstStyle/>
          <a:p>
            <a:pPr lvl="2" algn="ctr"/>
            <a:r>
              <a:rPr lang="es-CO" sz="1200" b="1" dirty="0" err="1">
                <a:solidFill>
                  <a:schemeClr val="bg1"/>
                </a:solidFill>
                <a:latin typeface="Montserrat ExtraBold" pitchFamily="2" charset="77"/>
                <a:ea typeface="Montserrat"/>
                <a:cs typeface="Montserrat"/>
              </a:rPr>
              <a:t>www.comfinagro.com.co</a:t>
            </a:r>
            <a:endParaRPr lang="es-CO" sz="1200" b="1" dirty="0">
              <a:solidFill>
                <a:schemeClr val="bg1"/>
              </a:solidFill>
              <a:latin typeface="Montserrat ExtraBold" pitchFamily="2" charset="77"/>
              <a:ea typeface="Montserrat"/>
              <a:cs typeface="Montserrat"/>
            </a:endParaRPr>
          </a:p>
        </p:txBody>
      </p:sp>
      <p:pic>
        <p:nvPicPr>
          <p:cNvPr id="8" name="Imagen 7">
            <a:extLst>
              <a:ext uri="{FF2B5EF4-FFF2-40B4-BE49-F238E27FC236}">
                <a16:creationId xmlns:a16="http://schemas.microsoft.com/office/drawing/2014/main" id="{7793A904-AEAF-6341-8391-7135AD46D40D}"/>
              </a:ext>
            </a:extLst>
          </p:cNvPr>
          <p:cNvPicPr>
            <a:picLocks noChangeAspect="1"/>
          </p:cNvPicPr>
          <p:nvPr/>
        </p:nvPicPr>
        <p:blipFill>
          <a:blip r:embed="rId2"/>
          <a:stretch>
            <a:fillRect/>
          </a:stretch>
        </p:blipFill>
        <p:spPr>
          <a:xfrm>
            <a:off x="5836695" y="3689868"/>
            <a:ext cx="149903" cy="148374"/>
          </a:xfrm>
          <a:prstGeom prst="rect">
            <a:avLst/>
          </a:prstGeom>
        </p:spPr>
      </p:pic>
      <p:cxnSp>
        <p:nvCxnSpPr>
          <p:cNvPr id="13" name="Conector recto 12">
            <a:extLst>
              <a:ext uri="{FF2B5EF4-FFF2-40B4-BE49-F238E27FC236}">
                <a16:creationId xmlns:a16="http://schemas.microsoft.com/office/drawing/2014/main" id="{29C18FDD-D177-8F44-B95B-95F39F573CB2}"/>
              </a:ext>
            </a:extLst>
          </p:cNvPr>
          <p:cNvCxnSpPr>
            <a:cxnSpLocks/>
          </p:cNvCxnSpPr>
          <p:nvPr/>
        </p:nvCxnSpPr>
        <p:spPr>
          <a:xfrm>
            <a:off x="4867411" y="3749766"/>
            <a:ext cx="0" cy="397362"/>
          </a:xfrm>
          <a:prstGeom prst="line">
            <a:avLst/>
          </a:prstGeom>
          <a:ln w="34925">
            <a:solidFill>
              <a:srgbClr val="00CFCC"/>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EE05204-01E3-EA41-BA74-9E9290D386DA}"/>
              </a:ext>
            </a:extLst>
          </p:cNvPr>
          <p:cNvCxnSpPr>
            <a:cxnSpLocks/>
          </p:cNvCxnSpPr>
          <p:nvPr/>
        </p:nvCxnSpPr>
        <p:spPr>
          <a:xfrm>
            <a:off x="672735" y="3749766"/>
            <a:ext cx="0" cy="397362"/>
          </a:xfrm>
          <a:prstGeom prst="line">
            <a:avLst/>
          </a:prstGeom>
          <a:ln w="34925">
            <a:solidFill>
              <a:srgbClr val="00CFCC"/>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C7B4222F-20B2-4944-9443-83282EF70F0D}"/>
              </a:ext>
            </a:extLst>
          </p:cNvPr>
          <p:cNvPicPr>
            <a:picLocks noChangeAspect="1"/>
          </p:cNvPicPr>
          <p:nvPr/>
        </p:nvPicPr>
        <p:blipFill>
          <a:blip r:embed="rId2"/>
          <a:stretch>
            <a:fillRect/>
          </a:stretch>
        </p:blipFill>
        <p:spPr>
          <a:xfrm>
            <a:off x="2239402" y="3689868"/>
            <a:ext cx="149903" cy="148374"/>
          </a:xfrm>
          <a:prstGeom prst="rect">
            <a:avLst/>
          </a:prstGeom>
        </p:spPr>
      </p:pic>
      <p:pic>
        <p:nvPicPr>
          <p:cNvPr id="2" name="Imagen 1">
            <a:extLst>
              <a:ext uri="{FF2B5EF4-FFF2-40B4-BE49-F238E27FC236}">
                <a16:creationId xmlns:a16="http://schemas.microsoft.com/office/drawing/2014/main" id="{2F555E43-1E69-9A87-F095-755C24F7B87E}"/>
              </a:ext>
            </a:extLst>
          </p:cNvPr>
          <p:cNvPicPr>
            <a:picLocks noChangeAspect="1"/>
          </p:cNvPicPr>
          <p:nvPr/>
        </p:nvPicPr>
        <p:blipFill rotWithShape="1">
          <a:blip r:embed="rId3"/>
          <a:srcRect l="71065" b="85984"/>
          <a:stretch/>
        </p:blipFill>
        <p:spPr>
          <a:xfrm>
            <a:off x="6493396" y="-3810"/>
            <a:ext cx="2643841" cy="721440"/>
          </a:xfrm>
          <a:prstGeom prst="rect">
            <a:avLst/>
          </a:prstGeom>
        </p:spPr>
      </p:pic>
    </p:spTree>
    <p:extLst>
      <p:ext uri="{BB962C8B-B14F-4D97-AF65-F5344CB8AC3E}">
        <p14:creationId xmlns:p14="http://schemas.microsoft.com/office/powerpoint/2010/main" val="247488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
        <p:cNvGrpSpPr/>
        <p:nvPr/>
      </p:nvGrpSpPr>
      <p:grpSpPr>
        <a:xfrm>
          <a:off x="0" y="0"/>
          <a:ext cx="0" cy="0"/>
          <a:chOff x="0" y="0"/>
          <a:chExt cx="0" cy="0"/>
        </a:xfrm>
      </p:grpSpPr>
      <p:pic>
        <p:nvPicPr>
          <p:cNvPr id="11" name="Imagen 10">
            <a:extLst>
              <a:ext uri="{FF2B5EF4-FFF2-40B4-BE49-F238E27FC236}">
                <a16:creationId xmlns:a16="http://schemas.microsoft.com/office/drawing/2014/main" id="{E920B29F-7951-FC45-BA15-7ABD3E1C5FD6}"/>
              </a:ext>
            </a:extLst>
          </p:cNvPr>
          <p:cNvPicPr>
            <a:picLocks noChangeAspect="1"/>
          </p:cNvPicPr>
          <p:nvPr/>
        </p:nvPicPr>
        <p:blipFill>
          <a:blip r:embed="rId3"/>
          <a:stretch>
            <a:fillRect/>
          </a:stretch>
        </p:blipFill>
        <p:spPr>
          <a:xfrm>
            <a:off x="379555" y="306008"/>
            <a:ext cx="1371600" cy="279400"/>
          </a:xfrm>
          <a:prstGeom prst="rect">
            <a:avLst/>
          </a:prstGeom>
        </p:spPr>
      </p:pic>
      <p:sp>
        <p:nvSpPr>
          <p:cNvPr id="17" name="CuadroTexto 16">
            <a:extLst>
              <a:ext uri="{FF2B5EF4-FFF2-40B4-BE49-F238E27FC236}">
                <a16:creationId xmlns:a16="http://schemas.microsoft.com/office/drawing/2014/main" id="{A9AE12B2-9B02-744F-B8C2-6630BAAABCEA}"/>
              </a:ext>
            </a:extLst>
          </p:cNvPr>
          <p:cNvSpPr txBox="1"/>
          <p:nvPr/>
        </p:nvSpPr>
        <p:spPr>
          <a:xfrm>
            <a:off x="379555" y="1271899"/>
            <a:ext cx="6966467" cy="2954655"/>
          </a:xfrm>
          <a:prstGeom prst="rect">
            <a:avLst/>
          </a:prstGeom>
          <a:noFill/>
        </p:spPr>
        <p:txBody>
          <a:bodyPr wrap="square" rtlCol="0">
            <a:spAutoFit/>
          </a:bodyPr>
          <a:lstStyle/>
          <a:p>
            <a:r>
              <a:rPr lang="es-CO" sz="3000" b="1" dirty="0">
                <a:solidFill>
                  <a:srgbClr val="004C8E"/>
                </a:solidFill>
                <a:latin typeface="Montserrat ExtraBold" pitchFamily="2" charset="77"/>
              </a:rPr>
              <a:t>ACTUALIZACIÓN MANUAL SAC Octubre 2022</a:t>
            </a:r>
            <a:endParaRPr lang="es-MX" sz="3200" dirty="0"/>
          </a:p>
          <a:p>
            <a:r>
              <a:rPr lang="es-CO" sz="2400" dirty="0"/>
              <a:t>Función de Vocería </a:t>
            </a:r>
          </a:p>
          <a:p>
            <a:r>
              <a:rPr lang="es-CO" sz="2400" dirty="0"/>
              <a:t>Función de conciliación </a:t>
            </a:r>
          </a:p>
          <a:p>
            <a:r>
              <a:rPr lang="es-MX" sz="2400" dirty="0"/>
              <a:t>Deberes y responsabilidades de las entidades vigiladas en relación con el DFC 	</a:t>
            </a:r>
          </a:p>
          <a:p>
            <a:endParaRPr lang="es-CO" sz="3000" b="1" dirty="0">
              <a:solidFill>
                <a:srgbClr val="004C8E"/>
              </a:solidFill>
              <a:latin typeface="Montserrat ExtraBold" pitchFamily="2" charset="77"/>
            </a:endParaRPr>
          </a:p>
        </p:txBody>
      </p:sp>
      <p:sp>
        <p:nvSpPr>
          <p:cNvPr id="7" name="Google Shape;61;p14">
            <a:extLst>
              <a:ext uri="{FF2B5EF4-FFF2-40B4-BE49-F238E27FC236}">
                <a16:creationId xmlns:a16="http://schemas.microsoft.com/office/drawing/2014/main" id="{3556661E-9728-A945-B620-2AA075A1DA00}"/>
              </a:ext>
            </a:extLst>
          </p:cNvPr>
          <p:cNvSpPr txBox="1"/>
          <p:nvPr/>
        </p:nvSpPr>
        <p:spPr>
          <a:xfrm>
            <a:off x="225443" y="4226554"/>
            <a:ext cx="4456032" cy="67731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dirty="0">
                <a:solidFill>
                  <a:schemeClr val="tx1">
                    <a:lumMod val="65000"/>
                    <a:lumOff val="35000"/>
                  </a:schemeClr>
                </a:solidFill>
                <a:latin typeface="Montserrat"/>
                <a:ea typeface="Montserrat"/>
                <a:cs typeface="Montserrat"/>
                <a:sym typeface="Montserrat"/>
              </a:rPr>
              <a:t>Sociedad Comisionista de la</a:t>
            </a:r>
          </a:p>
          <a:p>
            <a:pPr marL="0" lvl="0" indent="0" rtl="0">
              <a:spcBef>
                <a:spcPts val="0"/>
              </a:spcBef>
              <a:spcAft>
                <a:spcPts val="0"/>
              </a:spcAft>
              <a:buNone/>
            </a:pPr>
            <a:r>
              <a:rPr lang="en" b="1" dirty="0">
                <a:solidFill>
                  <a:schemeClr val="tx1">
                    <a:lumMod val="65000"/>
                    <a:lumOff val="35000"/>
                  </a:schemeClr>
                </a:solidFill>
                <a:latin typeface="Montserrat"/>
                <a:ea typeface="Montserrat"/>
                <a:cs typeface="Montserrat"/>
                <a:sym typeface="Montserrat"/>
              </a:rPr>
              <a:t>Bolsa Mercantil Colombiana SA.</a:t>
            </a:r>
            <a:endParaRPr b="1" dirty="0">
              <a:solidFill>
                <a:schemeClr val="tx1">
                  <a:lumMod val="65000"/>
                  <a:lumOff val="35000"/>
                </a:schemeClr>
              </a:solidFill>
              <a:latin typeface="Montserrat"/>
              <a:ea typeface="Montserrat"/>
              <a:cs typeface="Montserrat"/>
              <a:sym typeface="Montserrat"/>
            </a:endParaRPr>
          </a:p>
        </p:txBody>
      </p:sp>
    </p:spTree>
    <p:extLst>
      <p:ext uri="{BB962C8B-B14F-4D97-AF65-F5344CB8AC3E}">
        <p14:creationId xmlns:p14="http://schemas.microsoft.com/office/powerpoint/2010/main" val="163310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2E208024-2E5A-8546-A7F7-91A3ECF37349}"/>
              </a:ext>
            </a:extLst>
          </p:cNvPr>
          <p:cNvSpPr txBox="1"/>
          <p:nvPr/>
        </p:nvSpPr>
        <p:spPr>
          <a:xfrm>
            <a:off x="1520629" y="724250"/>
            <a:ext cx="6102795" cy="461665"/>
          </a:xfrm>
          <a:prstGeom prst="rect">
            <a:avLst/>
          </a:prstGeom>
          <a:noFill/>
        </p:spPr>
        <p:txBody>
          <a:bodyPr wrap="square" rtlCol="0">
            <a:spAutoFit/>
          </a:bodyPr>
          <a:lstStyle/>
          <a:p>
            <a:r>
              <a:rPr lang="es-CO" sz="2400" b="1" dirty="0">
                <a:solidFill>
                  <a:srgbClr val="004C8E"/>
                </a:solidFill>
                <a:latin typeface="Montserrat ExtraBold" pitchFamily="2" charset="77"/>
              </a:rPr>
              <a:t>DE LA FUNCIÓN DE CONCILIACIÓN</a:t>
            </a:r>
          </a:p>
        </p:txBody>
      </p:sp>
      <p:sp>
        <p:nvSpPr>
          <p:cNvPr id="11" name="Google Shape;61;p14">
            <a:extLst>
              <a:ext uri="{FF2B5EF4-FFF2-40B4-BE49-F238E27FC236}">
                <a16:creationId xmlns:a16="http://schemas.microsoft.com/office/drawing/2014/main" id="{3556661E-9728-A945-B620-2AA075A1DA00}"/>
              </a:ext>
            </a:extLst>
          </p:cNvPr>
          <p:cNvSpPr txBox="1"/>
          <p:nvPr/>
        </p:nvSpPr>
        <p:spPr>
          <a:xfrm>
            <a:off x="1081739" y="4329296"/>
            <a:ext cx="4456032" cy="67731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dirty="0">
                <a:solidFill>
                  <a:schemeClr val="tx1">
                    <a:lumMod val="65000"/>
                    <a:lumOff val="35000"/>
                  </a:schemeClr>
                </a:solidFill>
                <a:latin typeface="Montserrat"/>
                <a:ea typeface="Montserrat"/>
                <a:cs typeface="Montserrat"/>
                <a:sym typeface="Montserrat"/>
              </a:rPr>
              <a:t>Sociedad Comisionista de la</a:t>
            </a:r>
          </a:p>
          <a:p>
            <a:pPr marL="0" lvl="0" indent="0" rtl="0">
              <a:spcBef>
                <a:spcPts val="0"/>
              </a:spcBef>
              <a:spcAft>
                <a:spcPts val="0"/>
              </a:spcAft>
              <a:buNone/>
            </a:pPr>
            <a:r>
              <a:rPr lang="en" b="1" dirty="0">
                <a:solidFill>
                  <a:schemeClr val="tx1">
                    <a:lumMod val="65000"/>
                    <a:lumOff val="35000"/>
                  </a:schemeClr>
                </a:solidFill>
                <a:latin typeface="Montserrat"/>
                <a:ea typeface="Montserrat"/>
                <a:cs typeface="Montserrat"/>
                <a:sym typeface="Montserrat"/>
              </a:rPr>
              <a:t>Bolsa Mercantil Colombiana SA.</a:t>
            </a:r>
            <a:endParaRPr b="1" dirty="0">
              <a:solidFill>
                <a:schemeClr val="tx1">
                  <a:lumMod val="65000"/>
                  <a:lumOff val="35000"/>
                </a:schemeClr>
              </a:solidFill>
              <a:latin typeface="Montserrat"/>
              <a:ea typeface="Montserrat"/>
              <a:cs typeface="Montserrat"/>
              <a:sym typeface="Montserrat"/>
            </a:endParaRPr>
          </a:p>
        </p:txBody>
      </p:sp>
      <p:sp>
        <p:nvSpPr>
          <p:cNvPr id="2" name="Rectángulo 1"/>
          <p:cNvSpPr/>
          <p:nvPr/>
        </p:nvSpPr>
        <p:spPr>
          <a:xfrm>
            <a:off x="452063" y="1411793"/>
            <a:ext cx="7674796" cy="1600438"/>
          </a:xfrm>
          <a:prstGeom prst="rect">
            <a:avLst/>
          </a:prstGeom>
        </p:spPr>
        <p:txBody>
          <a:bodyPr wrap="square">
            <a:spAutoFit/>
          </a:bodyPr>
          <a:lstStyle/>
          <a:p>
            <a:pPr algn="just"/>
            <a:r>
              <a:rPr lang="es-MX" dirty="0"/>
              <a:t>Para ejercer la función de conciliación mencionada en el literal c. del artículo 13 de la Ley 1328 de 2009, las entidades vigiladas deben garantizar que el DCF cuente con mecanismos gratuitos de atención presencial y/o no presencial, propios o mediante convenio, que permitan a los consumidores financieros de cualquier zona del país acceder en forma efectiva a esta instancia de protección. Por lo anterior Comfinagro S. A. garantizará los medios para que el Defensor del consumidor pueda asistir de manera presencial o virtual según sea el caso para atender los requerimientos de conciliación que se requieran.</a:t>
            </a:r>
            <a:endParaRPr lang="es-CO" dirty="0"/>
          </a:p>
        </p:txBody>
      </p:sp>
    </p:spTree>
    <p:extLst>
      <p:ext uri="{BB962C8B-B14F-4D97-AF65-F5344CB8AC3E}">
        <p14:creationId xmlns:p14="http://schemas.microsoft.com/office/powerpoint/2010/main" val="184003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1;p14">
            <a:extLst>
              <a:ext uri="{FF2B5EF4-FFF2-40B4-BE49-F238E27FC236}">
                <a16:creationId xmlns:a16="http://schemas.microsoft.com/office/drawing/2014/main" id="{3556661E-9728-A945-B620-2AA075A1DA00}"/>
              </a:ext>
            </a:extLst>
          </p:cNvPr>
          <p:cNvSpPr txBox="1"/>
          <p:nvPr/>
        </p:nvSpPr>
        <p:spPr>
          <a:xfrm>
            <a:off x="1081739" y="4329296"/>
            <a:ext cx="4456032" cy="67731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dirty="0">
                <a:solidFill>
                  <a:schemeClr val="tx1">
                    <a:lumMod val="65000"/>
                    <a:lumOff val="35000"/>
                  </a:schemeClr>
                </a:solidFill>
                <a:latin typeface="Montserrat"/>
                <a:ea typeface="Montserrat"/>
                <a:cs typeface="Montserrat"/>
                <a:sym typeface="Montserrat"/>
              </a:rPr>
              <a:t>Sociedad Comisionista de la</a:t>
            </a:r>
          </a:p>
          <a:p>
            <a:pPr marL="0" lvl="0" indent="0" rtl="0">
              <a:spcBef>
                <a:spcPts val="0"/>
              </a:spcBef>
              <a:spcAft>
                <a:spcPts val="0"/>
              </a:spcAft>
              <a:buNone/>
            </a:pPr>
            <a:r>
              <a:rPr lang="en" b="1" dirty="0">
                <a:solidFill>
                  <a:schemeClr val="tx1">
                    <a:lumMod val="65000"/>
                    <a:lumOff val="35000"/>
                  </a:schemeClr>
                </a:solidFill>
                <a:latin typeface="Montserrat"/>
                <a:ea typeface="Montserrat"/>
                <a:cs typeface="Montserrat"/>
                <a:sym typeface="Montserrat"/>
              </a:rPr>
              <a:t>Bolsa Mercantil Colombiana SA.</a:t>
            </a:r>
            <a:endParaRPr b="1" dirty="0">
              <a:solidFill>
                <a:schemeClr val="tx1">
                  <a:lumMod val="65000"/>
                  <a:lumOff val="35000"/>
                </a:schemeClr>
              </a:solidFill>
              <a:latin typeface="Montserrat"/>
              <a:ea typeface="Montserrat"/>
              <a:cs typeface="Montserrat"/>
              <a:sym typeface="Montserrat"/>
            </a:endParaRPr>
          </a:p>
        </p:txBody>
      </p:sp>
      <p:sp>
        <p:nvSpPr>
          <p:cNvPr id="2" name="Rectángulo 1"/>
          <p:cNvSpPr/>
          <p:nvPr/>
        </p:nvSpPr>
        <p:spPr>
          <a:xfrm>
            <a:off x="462337" y="1565905"/>
            <a:ext cx="7674796" cy="1815882"/>
          </a:xfrm>
          <a:prstGeom prst="rect">
            <a:avLst/>
          </a:prstGeom>
        </p:spPr>
        <p:txBody>
          <a:bodyPr wrap="square">
            <a:spAutoFit/>
          </a:bodyPr>
          <a:lstStyle/>
          <a:p>
            <a:pPr algn="just"/>
            <a:endParaRPr lang="es-MX" dirty="0"/>
          </a:p>
          <a:p>
            <a:pPr algn="just"/>
            <a:r>
              <a:rPr lang="es-MX" dirty="0"/>
              <a:t>El DCF tiene como función la de ser vocero de los consumidores financieros ante la respectiva entidad, de manera independiente de los asuntos relacionados con las quejas. En desarrollo de esta función y sin perjuicio de lo establecido sobre este aspecto en el informe de gestión, el DCF podrá en cualquier momento poner en conocimiento de la Junta Directiva, las recomendaciones y propuestas formuladas, así como los resultados de la revisión de los contratos de adhesión que haya realizado, en especial, lo relativo a la detección de la inclusión de cláusulas abusivas. </a:t>
            </a:r>
            <a:endParaRPr lang="es-CO" dirty="0"/>
          </a:p>
        </p:txBody>
      </p:sp>
      <p:sp>
        <p:nvSpPr>
          <p:cNvPr id="6" name="CuadroTexto 5">
            <a:extLst>
              <a:ext uri="{FF2B5EF4-FFF2-40B4-BE49-F238E27FC236}">
                <a16:creationId xmlns:a16="http://schemas.microsoft.com/office/drawing/2014/main" id="{2E208024-2E5A-8546-A7F7-91A3ECF37349}"/>
              </a:ext>
            </a:extLst>
          </p:cNvPr>
          <p:cNvSpPr txBox="1"/>
          <p:nvPr/>
        </p:nvSpPr>
        <p:spPr>
          <a:xfrm>
            <a:off x="1890445" y="580796"/>
            <a:ext cx="6369977" cy="830997"/>
          </a:xfrm>
          <a:prstGeom prst="rect">
            <a:avLst/>
          </a:prstGeom>
          <a:noFill/>
        </p:spPr>
        <p:txBody>
          <a:bodyPr wrap="square" rtlCol="0">
            <a:spAutoFit/>
          </a:bodyPr>
          <a:lstStyle/>
          <a:p>
            <a:r>
              <a:rPr lang="es-CO" sz="2400" b="1" dirty="0">
                <a:solidFill>
                  <a:srgbClr val="004C8E"/>
                </a:solidFill>
                <a:latin typeface="Montserrat ExtraBold" pitchFamily="2" charset="77"/>
              </a:rPr>
              <a:t>FUNCIÓN DE LA VOCERIA DEL DEFENSOR DEL CONSUMIDOR</a:t>
            </a:r>
          </a:p>
        </p:txBody>
      </p:sp>
    </p:spTree>
    <p:extLst>
      <p:ext uri="{BB962C8B-B14F-4D97-AF65-F5344CB8AC3E}">
        <p14:creationId xmlns:p14="http://schemas.microsoft.com/office/powerpoint/2010/main" val="344967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BFEF51-D449-164A-AC95-3E65B0D7B7BE}"/>
              </a:ext>
            </a:extLst>
          </p:cNvPr>
          <p:cNvSpPr>
            <a:spLocks noGrp="1"/>
          </p:cNvSpPr>
          <p:nvPr>
            <p:ph type="title"/>
          </p:nvPr>
        </p:nvSpPr>
        <p:spPr/>
        <p:txBody>
          <a:bodyPr/>
          <a:lstStyle/>
          <a:p>
            <a:r>
              <a:rPr lang="es-MX" dirty="0"/>
              <a:t>DEBERES Y RESPONSABILIDADES DE LAS ENTIDADES VIGILADAS EN RELACIÓN CON EL DFC</a:t>
            </a:r>
            <a:endParaRPr lang="es-CO" dirty="0"/>
          </a:p>
        </p:txBody>
      </p:sp>
      <p:sp>
        <p:nvSpPr>
          <p:cNvPr id="8" name="CuadroTexto 7">
            <a:extLst>
              <a:ext uri="{FF2B5EF4-FFF2-40B4-BE49-F238E27FC236}">
                <a16:creationId xmlns:a16="http://schemas.microsoft.com/office/drawing/2014/main" id="{15DFF6FA-D0F3-A14E-B684-38E6F87C0A3C}"/>
              </a:ext>
            </a:extLst>
          </p:cNvPr>
          <p:cNvSpPr txBox="1"/>
          <p:nvPr/>
        </p:nvSpPr>
        <p:spPr>
          <a:xfrm>
            <a:off x="311700" y="4660423"/>
            <a:ext cx="3341205" cy="230832"/>
          </a:xfrm>
          <a:prstGeom prst="rect">
            <a:avLst/>
          </a:prstGeom>
          <a:noFill/>
        </p:spPr>
        <p:txBody>
          <a:bodyPr wrap="square" rtlCol="0">
            <a:spAutoFit/>
          </a:bodyPr>
          <a:lstStyle/>
          <a:p>
            <a:r>
              <a:rPr lang="es-CO" sz="900" dirty="0">
                <a:solidFill>
                  <a:schemeClr val="bg2">
                    <a:lumMod val="40000"/>
                    <a:lumOff val="60000"/>
                  </a:schemeClr>
                </a:solidFill>
              </a:rPr>
              <a:t>TAMAÑO TEXTO PÁGINA INTERNA ES DE 13 PUNTOS</a:t>
            </a:r>
          </a:p>
        </p:txBody>
      </p:sp>
      <p:sp>
        <p:nvSpPr>
          <p:cNvPr id="6" name="Rectángulo 5"/>
          <p:cNvSpPr/>
          <p:nvPr/>
        </p:nvSpPr>
        <p:spPr>
          <a:xfrm>
            <a:off x="431514" y="1389600"/>
            <a:ext cx="8085762" cy="2893100"/>
          </a:xfrm>
          <a:prstGeom prst="rect">
            <a:avLst/>
          </a:prstGeom>
        </p:spPr>
        <p:txBody>
          <a:bodyPr wrap="square">
            <a:spAutoFit/>
          </a:bodyPr>
          <a:lstStyle/>
          <a:p>
            <a:pPr algn="just"/>
            <a:r>
              <a:rPr lang="es-CO" b="1" dirty="0"/>
              <a:t>Obligaciones generales </a:t>
            </a:r>
            <a:endParaRPr lang="es-CO" dirty="0"/>
          </a:p>
          <a:p>
            <a:pPr algn="just"/>
            <a:r>
              <a:rPr lang="es-MX" dirty="0"/>
              <a:t>Estimar y disponer los recursos financieros necesarios para garantizar que el DCF cuente con la infraestructura física, humana, técnica y tecnológica requerida para el ejercicio de las funciones asignadas, considerando el número de clientes, productos y operaciones realizadas, así como el promedio de quejas o reclamos atendidos a través de las diferentes instancias en el último año. </a:t>
            </a:r>
          </a:p>
          <a:p>
            <a:pPr algn="just"/>
            <a:endParaRPr lang="es-MX" dirty="0"/>
          </a:p>
          <a:p>
            <a:pPr algn="just"/>
            <a:r>
              <a:rPr lang="es-MX" dirty="0"/>
              <a:t>Establecer indicadores de gestión para evaluar el cumplimiento de las funciones a cargo del DCF. Los indicadores de gestión podrán incluir encuestas, sondeos o mecanismos que permitan evaluar dicha gestión por parte del consumidor financiero. </a:t>
            </a:r>
          </a:p>
          <a:p>
            <a:pPr algn="just"/>
            <a:endParaRPr lang="es-MX" dirty="0"/>
          </a:p>
          <a:p>
            <a:pPr algn="just"/>
            <a:r>
              <a:rPr lang="es-MX" dirty="0"/>
              <a:t>Hacer seguimiento a los indicadores de gestión del DCF, y adoptar dentro de sus competencias las medidas que estime pertinentes para mejorar la protección y el trato justo a los consumidores financieros. </a:t>
            </a:r>
          </a:p>
        </p:txBody>
      </p:sp>
    </p:spTree>
    <p:extLst>
      <p:ext uri="{BB962C8B-B14F-4D97-AF65-F5344CB8AC3E}">
        <p14:creationId xmlns:p14="http://schemas.microsoft.com/office/powerpoint/2010/main" val="201800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BFEF51-D449-164A-AC95-3E65B0D7B7BE}"/>
              </a:ext>
            </a:extLst>
          </p:cNvPr>
          <p:cNvSpPr>
            <a:spLocks noGrp="1"/>
          </p:cNvSpPr>
          <p:nvPr>
            <p:ph type="title"/>
          </p:nvPr>
        </p:nvSpPr>
        <p:spPr/>
        <p:txBody>
          <a:bodyPr/>
          <a:lstStyle/>
          <a:p>
            <a:r>
              <a:rPr lang="es-MX" dirty="0"/>
              <a:t>DEBERES Y RESPONSABILIDADES DE LAS ENTIDADES VIGILADAS EN RELACIÓN CON EL DFC</a:t>
            </a:r>
            <a:endParaRPr lang="es-CO" dirty="0"/>
          </a:p>
        </p:txBody>
      </p:sp>
      <p:sp>
        <p:nvSpPr>
          <p:cNvPr id="8" name="CuadroTexto 7">
            <a:extLst>
              <a:ext uri="{FF2B5EF4-FFF2-40B4-BE49-F238E27FC236}">
                <a16:creationId xmlns:a16="http://schemas.microsoft.com/office/drawing/2014/main" id="{15DFF6FA-D0F3-A14E-B684-38E6F87C0A3C}"/>
              </a:ext>
            </a:extLst>
          </p:cNvPr>
          <p:cNvSpPr txBox="1"/>
          <p:nvPr/>
        </p:nvSpPr>
        <p:spPr>
          <a:xfrm>
            <a:off x="311700" y="4660423"/>
            <a:ext cx="3341205" cy="230832"/>
          </a:xfrm>
          <a:prstGeom prst="rect">
            <a:avLst/>
          </a:prstGeom>
          <a:noFill/>
        </p:spPr>
        <p:txBody>
          <a:bodyPr wrap="square" rtlCol="0">
            <a:spAutoFit/>
          </a:bodyPr>
          <a:lstStyle/>
          <a:p>
            <a:r>
              <a:rPr lang="es-CO" sz="900" dirty="0">
                <a:solidFill>
                  <a:schemeClr val="bg2">
                    <a:lumMod val="40000"/>
                    <a:lumOff val="60000"/>
                  </a:schemeClr>
                </a:solidFill>
              </a:rPr>
              <a:t>TAMAÑO TEXTO PÁGINA INTERNA ES DE 13 PUNTOS</a:t>
            </a:r>
          </a:p>
        </p:txBody>
      </p:sp>
      <p:sp>
        <p:nvSpPr>
          <p:cNvPr id="6" name="Rectángulo 5"/>
          <p:cNvSpPr/>
          <p:nvPr/>
        </p:nvSpPr>
        <p:spPr>
          <a:xfrm>
            <a:off x="431514" y="1389600"/>
            <a:ext cx="8085762" cy="2677656"/>
          </a:xfrm>
          <a:prstGeom prst="rect">
            <a:avLst/>
          </a:prstGeom>
        </p:spPr>
        <p:txBody>
          <a:bodyPr wrap="square">
            <a:spAutoFit/>
          </a:bodyPr>
          <a:lstStyle/>
          <a:p>
            <a:pPr algn="just"/>
            <a:r>
              <a:rPr lang="es-CO" b="1" dirty="0"/>
              <a:t>Obligaciones generales </a:t>
            </a:r>
            <a:endParaRPr lang="es-CO" dirty="0"/>
          </a:p>
          <a:p>
            <a:pPr algn="just"/>
            <a:r>
              <a:rPr lang="es-MX" dirty="0"/>
              <a:t>Velar porque el DCF cuente con la disponibilidad requerida para dirigir de forma directa el equipo humano que apoya su labor, de forma tal que se propenda por la inmediatez en la atención del consumidor financiero. </a:t>
            </a:r>
          </a:p>
          <a:p>
            <a:pPr algn="just"/>
            <a:r>
              <a:rPr lang="es-MX" dirty="0"/>
              <a:t>Velar porque el DCF mantenga la independencia y autonomía requerida para el ejercicio de sus funciones. </a:t>
            </a:r>
          </a:p>
          <a:p>
            <a:pPr algn="just"/>
            <a:r>
              <a:rPr lang="es-MX" dirty="0"/>
              <a:t>Establecer en sus códigos de gobierno corporativo directrices para el manejo adecuado de los conflictos de interés que puedan surgir en la postulación y designación del DCF y en el desarrollo de su labor. </a:t>
            </a:r>
          </a:p>
          <a:p>
            <a:pPr algn="just"/>
            <a:r>
              <a:rPr lang="es-MX" dirty="0"/>
              <a:t>Propender porque el equipo humano que apoya la gestión del DCF cuente con las calidades personales y profesionales que garanticen el cumplimiento adecuado de las funciones del DCF y la prevalencia de los intereses del consumidor financiero frente a cualquier otro interés. </a:t>
            </a:r>
            <a:endParaRPr lang="es-CO" dirty="0"/>
          </a:p>
        </p:txBody>
      </p:sp>
    </p:spTree>
    <p:extLst>
      <p:ext uri="{BB962C8B-B14F-4D97-AF65-F5344CB8AC3E}">
        <p14:creationId xmlns:p14="http://schemas.microsoft.com/office/powerpoint/2010/main" val="193362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BFEF51-D449-164A-AC95-3E65B0D7B7BE}"/>
              </a:ext>
            </a:extLst>
          </p:cNvPr>
          <p:cNvSpPr>
            <a:spLocks noGrp="1"/>
          </p:cNvSpPr>
          <p:nvPr>
            <p:ph type="title"/>
          </p:nvPr>
        </p:nvSpPr>
        <p:spPr/>
        <p:txBody>
          <a:bodyPr/>
          <a:lstStyle/>
          <a:p>
            <a:r>
              <a:rPr lang="es-MX" dirty="0"/>
              <a:t>OBLIGACIONES DE LA JUNTA DIRECTIVA EN   FUNCION DE VOCERIA DFC</a:t>
            </a:r>
            <a:endParaRPr lang="es-CO" dirty="0"/>
          </a:p>
        </p:txBody>
      </p:sp>
      <p:sp>
        <p:nvSpPr>
          <p:cNvPr id="8" name="CuadroTexto 7">
            <a:extLst>
              <a:ext uri="{FF2B5EF4-FFF2-40B4-BE49-F238E27FC236}">
                <a16:creationId xmlns:a16="http://schemas.microsoft.com/office/drawing/2014/main" id="{15DFF6FA-D0F3-A14E-B684-38E6F87C0A3C}"/>
              </a:ext>
            </a:extLst>
          </p:cNvPr>
          <p:cNvSpPr txBox="1"/>
          <p:nvPr/>
        </p:nvSpPr>
        <p:spPr>
          <a:xfrm>
            <a:off x="311700" y="4660423"/>
            <a:ext cx="3341205" cy="230832"/>
          </a:xfrm>
          <a:prstGeom prst="rect">
            <a:avLst/>
          </a:prstGeom>
          <a:noFill/>
        </p:spPr>
        <p:txBody>
          <a:bodyPr wrap="square" rtlCol="0">
            <a:spAutoFit/>
          </a:bodyPr>
          <a:lstStyle/>
          <a:p>
            <a:r>
              <a:rPr lang="es-CO" sz="900" dirty="0">
                <a:solidFill>
                  <a:schemeClr val="bg2">
                    <a:lumMod val="40000"/>
                    <a:lumOff val="60000"/>
                  </a:schemeClr>
                </a:solidFill>
              </a:rPr>
              <a:t>TAMAÑO TEXTO PÁGINA INTERNA ES DE 13 PUNTOS</a:t>
            </a:r>
          </a:p>
        </p:txBody>
      </p:sp>
      <p:sp>
        <p:nvSpPr>
          <p:cNvPr id="6" name="Rectángulo 5"/>
          <p:cNvSpPr/>
          <p:nvPr/>
        </p:nvSpPr>
        <p:spPr>
          <a:xfrm>
            <a:off x="431514" y="1389600"/>
            <a:ext cx="8085762" cy="2462213"/>
          </a:xfrm>
          <a:prstGeom prst="rect">
            <a:avLst/>
          </a:prstGeom>
        </p:spPr>
        <p:txBody>
          <a:bodyPr wrap="square">
            <a:spAutoFit/>
          </a:bodyPr>
          <a:lstStyle/>
          <a:p>
            <a:pPr algn="just"/>
            <a:endParaRPr lang="es-CO" dirty="0"/>
          </a:p>
          <a:p>
            <a:pPr marL="285750" indent="-285750">
              <a:buFont typeface="Arial" panose="020B0604020202020204" pitchFamily="34" charset="0"/>
              <a:buChar char="•"/>
            </a:pPr>
            <a:r>
              <a:rPr lang="es-MX" dirty="0"/>
              <a:t>Aprobar los criterios adicionales que deben tenerse en cuenta para la designación del DCF, atendiendo las disposiciones legales e instrucciones impartidas por la Superintendencia Financiera. </a:t>
            </a:r>
          </a:p>
          <a:p>
            <a:endParaRPr lang="es-MX" dirty="0"/>
          </a:p>
          <a:p>
            <a:pPr marL="285750" indent="-285750">
              <a:buFont typeface="Arial" panose="020B0604020202020204" pitchFamily="34" charset="0"/>
              <a:buChar char="•"/>
            </a:pPr>
            <a:r>
              <a:rPr lang="es-MX" dirty="0"/>
              <a:t>Revisar y aprobar la política de honorarios del DCF, la cual debe estar acorde con el buen desempeño de sus funciones y responsabilidades. </a:t>
            </a:r>
          </a:p>
          <a:p>
            <a:endParaRPr lang="es-MX" dirty="0"/>
          </a:p>
          <a:p>
            <a:pPr marL="285750" indent="-285750">
              <a:buFont typeface="Arial" panose="020B0604020202020204" pitchFamily="34" charset="0"/>
              <a:buChar char="•"/>
            </a:pPr>
            <a:r>
              <a:rPr lang="es-MX" dirty="0"/>
              <a:t>En ese orden de ideas la Junta Directiva revisará la hoja de vida y evaluará los criterios para la elección del cargo según la normatividad aplicable, al igual que los honorarios y el tiempo dedicación a la labor. </a:t>
            </a:r>
            <a:endParaRPr lang="es-CO" dirty="0"/>
          </a:p>
        </p:txBody>
      </p:sp>
    </p:spTree>
    <p:extLst>
      <p:ext uri="{BB962C8B-B14F-4D97-AF65-F5344CB8AC3E}">
        <p14:creationId xmlns:p14="http://schemas.microsoft.com/office/powerpoint/2010/main" val="343687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BFEF51-D449-164A-AC95-3E65B0D7B7BE}"/>
              </a:ext>
            </a:extLst>
          </p:cNvPr>
          <p:cNvSpPr>
            <a:spLocks noGrp="1"/>
          </p:cNvSpPr>
          <p:nvPr>
            <p:ph type="title"/>
          </p:nvPr>
        </p:nvSpPr>
        <p:spPr>
          <a:xfrm>
            <a:off x="248486" y="543087"/>
            <a:ext cx="8315466" cy="755700"/>
          </a:xfrm>
        </p:spPr>
        <p:txBody>
          <a:bodyPr/>
          <a:lstStyle/>
          <a:p>
            <a:r>
              <a:rPr lang="es-MX" dirty="0"/>
              <a:t>OBLIGACIONES </a:t>
            </a:r>
            <a:r>
              <a:rPr lang="es-CO" dirty="0"/>
              <a:t>DEL REPRESENTANTE LEGAL EN FUNCIÓN DE LA VOCERIA DEL </a:t>
            </a:r>
            <a:r>
              <a:rPr lang="es-MX" dirty="0"/>
              <a:t>DFC</a:t>
            </a:r>
            <a:endParaRPr lang="es-CO" dirty="0"/>
          </a:p>
        </p:txBody>
      </p:sp>
      <p:sp>
        <p:nvSpPr>
          <p:cNvPr id="8" name="CuadroTexto 7">
            <a:extLst>
              <a:ext uri="{FF2B5EF4-FFF2-40B4-BE49-F238E27FC236}">
                <a16:creationId xmlns:a16="http://schemas.microsoft.com/office/drawing/2014/main" id="{15DFF6FA-D0F3-A14E-B684-38E6F87C0A3C}"/>
              </a:ext>
            </a:extLst>
          </p:cNvPr>
          <p:cNvSpPr txBox="1"/>
          <p:nvPr/>
        </p:nvSpPr>
        <p:spPr>
          <a:xfrm>
            <a:off x="311700" y="4660423"/>
            <a:ext cx="3341205" cy="230832"/>
          </a:xfrm>
          <a:prstGeom prst="rect">
            <a:avLst/>
          </a:prstGeom>
          <a:noFill/>
        </p:spPr>
        <p:txBody>
          <a:bodyPr wrap="square" rtlCol="0">
            <a:spAutoFit/>
          </a:bodyPr>
          <a:lstStyle/>
          <a:p>
            <a:r>
              <a:rPr lang="es-CO" sz="900" dirty="0">
                <a:solidFill>
                  <a:schemeClr val="bg2">
                    <a:lumMod val="40000"/>
                    <a:lumOff val="60000"/>
                  </a:schemeClr>
                </a:solidFill>
              </a:rPr>
              <a:t>TAMAÑO TEXTO PÁGINA INTERNA ES DE 13 PUNTOS</a:t>
            </a:r>
          </a:p>
        </p:txBody>
      </p:sp>
      <p:sp>
        <p:nvSpPr>
          <p:cNvPr id="6" name="Rectángulo 5"/>
          <p:cNvSpPr/>
          <p:nvPr/>
        </p:nvSpPr>
        <p:spPr>
          <a:xfrm>
            <a:off x="363338" y="1298787"/>
            <a:ext cx="8085762" cy="3754874"/>
          </a:xfrm>
          <a:prstGeom prst="rect">
            <a:avLst/>
          </a:prstGeom>
        </p:spPr>
        <p:txBody>
          <a:bodyPr wrap="square">
            <a:spAutoFit/>
          </a:bodyPr>
          <a:lstStyle/>
          <a:p>
            <a:pPr marL="285750" indent="-285750">
              <a:buFont typeface="Arial" panose="020B0604020202020204" pitchFamily="34" charset="0"/>
              <a:buChar char="•"/>
            </a:pPr>
            <a:r>
              <a:rPr lang="es-MX" dirty="0"/>
              <a:t>Proponer a la junta directiva u órgano equivalente los criterios adicionales para la designación del DCF si se estiman necesarios y asegurar su implementación. </a:t>
            </a:r>
          </a:p>
          <a:p>
            <a:endParaRPr lang="es-MX" dirty="0"/>
          </a:p>
          <a:p>
            <a:pPr marL="285750" indent="-285750">
              <a:buFont typeface="Arial" panose="020B0604020202020204" pitchFamily="34" charset="0"/>
              <a:buChar char="•"/>
            </a:pPr>
            <a:r>
              <a:rPr lang="es-MX" dirty="0"/>
              <a:t>Verificar la gestión realizada por el DCF con base en el plan de trabajo por él presentado, los indicadores de gestión, el informe de gestión, entre otros insumos, y presentar un informe a la junta directiva u órgano equivalente. </a:t>
            </a:r>
          </a:p>
          <a:p>
            <a:endParaRPr lang="es-MX" dirty="0"/>
          </a:p>
          <a:p>
            <a:pPr marL="285750" indent="-285750">
              <a:buFont typeface="Arial" panose="020B0604020202020204" pitchFamily="34" charset="0"/>
              <a:buChar char="•"/>
            </a:pPr>
            <a:r>
              <a:rPr lang="es-MX" dirty="0"/>
              <a:t>Documentar y reportar a la junta directiva u órgano equivalente, los planes de acción implementados con ocasión de las recomendaciones efectuadas por el DCF en cualquier materia. </a:t>
            </a:r>
          </a:p>
          <a:p>
            <a:pPr marL="285750" indent="-285750">
              <a:buFont typeface="Arial" panose="020B0604020202020204" pitchFamily="34" charset="0"/>
              <a:buChar char="•"/>
            </a:pPr>
            <a:r>
              <a:rPr lang="es-MX" dirty="0"/>
              <a:t>Evaluar la implementación de las recomendaciones que realice el DCF, y adoptar dentro de sus competencias las medidas necesarias para procurar la debida protección al consumidor financiero. </a:t>
            </a:r>
          </a:p>
          <a:p>
            <a:pPr marL="285750" indent="-285750">
              <a:buFont typeface="Arial" panose="020B0604020202020204" pitchFamily="34" charset="0"/>
              <a:buChar char="•"/>
            </a:pPr>
            <a:r>
              <a:rPr lang="es-MX" dirty="0"/>
              <a:t>Informar a la Asamblea de accionistas, de manera previa a la designación o reelección del DCF, los conflictos de interés que hayan sido revelados e informados por parte de los postulados a desempeñar dicha actividad. </a:t>
            </a:r>
          </a:p>
          <a:p>
            <a:pPr marL="285750" indent="-285750">
              <a:buFont typeface="Arial" panose="020B0604020202020204" pitchFamily="34" charset="0"/>
              <a:buChar char="•"/>
            </a:pPr>
            <a:endParaRPr lang="es-CO" dirty="0"/>
          </a:p>
        </p:txBody>
      </p:sp>
    </p:spTree>
    <p:extLst>
      <p:ext uri="{BB962C8B-B14F-4D97-AF65-F5344CB8AC3E}">
        <p14:creationId xmlns:p14="http://schemas.microsoft.com/office/powerpoint/2010/main" val="25747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BFEF51-D449-164A-AC95-3E65B0D7B7BE}"/>
              </a:ext>
            </a:extLst>
          </p:cNvPr>
          <p:cNvSpPr>
            <a:spLocks noGrp="1"/>
          </p:cNvSpPr>
          <p:nvPr>
            <p:ph type="title"/>
          </p:nvPr>
        </p:nvSpPr>
        <p:spPr/>
        <p:txBody>
          <a:bodyPr/>
          <a:lstStyle/>
          <a:p>
            <a:r>
              <a:rPr lang="es-MX" dirty="0"/>
              <a:t>OBLIGACIONES </a:t>
            </a:r>
            <a:r>
              <a:rPr lang="es-CO" dirty="0"/>
              <a:t>DEL REPRESENTANTE LEGAL EN FUNCIÓN DE LA VOCERIA DEL </a:t>
            </a:r>
            <a:r>
              <a:rPr lang="es-MX" dirty="0"/>
              <a:t>DFC</a:t>
            </a:r>
            <a:endParaRPr lang="es-CO" dirty="0"/>
          </a:p>
        </p:txBody>
      </p:sp>
      <p:sp>
        <p:nvSpPr>
          <p:cNvPr id="8" name="CuadroTexto 7">
            <a:extLst>
              <a:ext uri="{FF2B5EF4-FFF2-40B4-BE49-F238E27FC236}">
                <a16:creationId xmlns:a16="http://schemas.microsoft.com/office/drawing/2014/main" id="{15DFF6FA-D0F3-A14E-B684-38E6F87C0A3C}"/>
              </a:ext>
            </a:extLst>
          </p:cNvPr>
          <p:cNvSpPr txBox="1"/>
          <p:nvPr/>
        </p:nvSpPr>
        <p:spPr>
          <a:xfrm>
            <a:off x="311700" y="4660423"/>
            <a:ext cx="3341205" cy="230832"/>
          </a:xfrm>
          <a:prstGeom prst="rect">
            <a:avLst/>
          </a:prstGeom>
          <a:noFill/>
        </p:spPr>
        <p:txBody>
          <a:bodyPr wrap="square" rtlCol="0">
            <a:spAutoFit/>
          </a:bodyPr>
          <a:lstStyle/>
          <a:p>
            <a:r>
              <a:rPr lang="es-CO" sz="900" dirty="0">
                <a:solidFill>
                  <a:schemeClr val="bg2">
                    <a:lumMod val="40000"/>
                    <a:lumOff val="60000"/>
                  </a:schemeClr>
                </a:solidFill>
              </a:rPr>
              <a:t>TAMAÑO TEXTO PÁGINA INTERNA ES DE 13 PUNTOS</a:t>
            </a:r>
          </a:p>
        </p:txBody>
      </p:sp>
      <p:sp>
        <p:nvSpPr>
          <p:cNvPr id="6" name="Rectángulo 5"/>
          <p:cNvSpPr/>
          <p:nvPr/>
        </p:nvSpPr>
        <p:spPr>
          <a:xfrm>
            <a:off x="431514" y="1389600"/>
            <a:ext cx="8085762" cy="3108543"/>
          </a:xfrm>
          <a:prstGeom prst="rect">
            <a:avLst/>
          </a:prstGeom>
        </p:spPr>
        <p:txBody>
          <a:bodyPr wrap="square">
            <a:spAutoFit/>
          </a:bodyPr>
          <a:lstStyle/>
          <a:p>
            <a:pPr marL="285750" indent="-285750" algn="just">
              <a:buFont typeface="Arial" panose="020B0604020202020204" pitchFamily="34" charset="0"/>
              <a:buChar char="•"/>
            </a:pPr>
            <a:r>
              <a:rPr lang="es-MX" dirty="0"/>
              <a:t>Presentar ante la Asamblea general ordinaria de accionistas, las propuestas de servicios para la designación del DCF, con la correspondiente evaluación de los requisitos legales y los criterios establecidos por la Entidad y las instrucciones impartidas por la Superintendencia Financiera. La evaluación debe atender las políticas, objetivos y necesidades de la Entidad en materia de protección y trato justo a los consumidores financieros, así como el número de clientes, productos, operaciones realizadas, promedio de quejas o reclamos atendidos a través de las diferentes instancias, entre otros. </a:t>
            </a:r>
          </a:p>
          <a:p>
            <a:pPr marL="285750" indent="-285750" algn="just">
              <a:buFont typeface="Arial" panose="020B0604020202020204" pitchFamily="34" charset="0"/>
              <a:buChar char="•"/>
            </a:pPr>
            <a:r>
              <a:rPr lang="es-MX" dirty="0"/>
              <a:t>Poner a disposición de la Asamblea general ordinaria de accionistas, un informe sobre las actuaciones adelantadas frente a las recomendaciones o propuestas realizadas por el DCF, el plan de acción implementado por la Entidad, si lo hay, y los casos y asuntos que el DCF haya solicitado llevar a conocimiento de la Junta directiva. Dicho informe deberá estar disponible, como mínimo, con una antelación de 15 días hábiles a la celebración de la reunión ordinaria. </a:t>
            </a:r>
          </a:p>
          <a:p>
            <a:pPr marL="285750" indent="-285750" algn="just">
              <a:buFont typeface="Arial" panose="020B0604020202020204" pitchFamily="34" charset="0"/>
              <a:buChar char="•"/>
            </a:pPr>
            <a:r>
              <a:rPr lang="es-MX" dirty="0"/>
              <a:t>Verificar que el DCF acredite las condiciones profesionales y personales exigidas al momento de su designación, así como durante el periodo en el que ejerza sus funciones.</a:t>
            </a:r>
          </a:p>
        </p:txBody>
      </p:sp>
    </p:spTree>
    <p:extLst>
      <p:ext uri="{BB962C8B-B14F-4D97-AF65-F5344CB8AC3E}">
        <p14:creationId xmlns:p14="http://schemas.microsoft.com/office/powerpoint/2010/main" val="212091875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5628</TotalTime>
  <Words>1513</Words>
  <Application>Microsoft Office PowerPoint</Application>
  <PresentationFormat>Presentación en pantalla (16:9)</PresentationFormat>
  <Paragraphs>75</Paragraphs>
  <Slides>12</Slides>
  <Notes>2</Notes>
  <HiddenSlides>0</HiddenSlides>
  <MMClips>0</MMClips>
  <ScaleCrop>false</ScaleCrop>
  <HeadingPairs>
    <vt:vector size="6" baseType="variant">
      <vt:variant>
        <vt:lpstr>Fuentes usadas</vt:lpstr>
      </vt:variant>
      <vt:variant>
        <vt:i4>3</vt:i4>
      </vt:variant>
      <vt:variant>
        <vt:lpstr>Tema</vt:lpstr>
      </vt:variant>
      <vt:variant>
        <vt:i4>6</vt:i4>
      </vt:variant>
      <vt:variant>
        <vt:lpstr>Títulos de diapositiva</vt:lpstr>
      </vt:variant>
      <vt:variant>
        <vt:i4>12</vt:i4>
      </vt:variant>
    </vt:vector>
  </HeadingPairs>
  <TitlesOfParts>
    <vt:vector size="21" baseType="lpstr">
      <vt:lpstr>Arial</vt:lpstr>
      <vt:lpstr>Montserrat</vt:lpstr>
      <vt:lpstr>Montserrat ExtraBold</vt:lpstr>
      <vt:lpstr>Simple Light</vt:lpstr>
      <vt:lpstr>1_Simple Light</vt:lpstr>
      <vt:lpstr>2_Simple Light</vt:lpstr>
      <vt:lpstr>3_Simple Light</vt:lpstr>
      <vt:lpstr>5_Simple Light</vt:lpstr>
      <vt:lpstr>4_Simple Light</vt:lpstr>
      <vt:lpstr>Presentación de PowerPoint</vt:lpstr>
      <vt:lpstr>Presentación de PowerPoint</vt:lpstr>
      <vt:lpstr>Presentación de PowerPoint</vt:lpstr>
      <vt:lpstr>Presentación de PowerPoint</vt:lpstr>
      <vt:lpstr>DEBERES Y RESPONSABILIDADES DE LAS ENTIDADES VIGILADAS EN RELACIÓN CON EL DFC</vt:lpstr>
      <vt:lpstr>DEBERES Y RESPONSABILIDADES DE LAS ENTIDADES VIGILADAS EN RELACIÓN CON EL DFC</vt:lpstr>
      <vt:lpstr>OBLIGACIONES DE LA JUNTA DIRECTIVA EN   FUNCION DE VOCERIA DFC</vt:lpstr>
      <vt:lpstr>OBLIGACIONES DEL REPRESENTANTE LEGAL EN FUNCIÓN DE LA VOCERIA DEL DFC</vt:lpstr>
      <vt:lpstr>OBLIGACIONES DEL REPRESENTANTE LEGAL EN FUNCIÓN DE LA VOCERIA DEL DFC</vt:lpstr>
      <vt:lpstr>OBLIGACIONES DEL REPRESENTANTE LEGAL EN FUNCIÓN DE LA VOCERIA DEL DFC</vt:lpstr>
      <vt:lpstr>INFORME DEL DEFENSOR DEL CONSUMIDOR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de trabajo a un solo click desde su ERP o software contable</dc:title>
  <dc:creator>usuario</dc:creator>
  <cp:lastModifiedBy>Auditor</cp:lastModifiedBy>
  <cp:revision>105</cp:revision>
  <dcterms:modified xsi:type="dcterms:W3CDTF">2023-09-26T16:01:15Z</dcterms:modified>
</cp:coreProperties>
</file>