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726" r:id="rId2"/>
    <p:sldMasterId id="2147483674" r:id="rId3"/>
    <p:sldMasterId id="2147483687" r:id="rId4"/>
    <p:sldMasterId id="2147483713" r:id="rId5"/>
    <p:sldMasterId id="2147483700" r:id="rId6"/>
  </p:sldMasterIdLst>
  <p:notesMasterIdLst>
    <p:notesMasterId r:id="rId15"/>
  </p:notesMasterIdLst>
  <p:sldIdLst>
    <p:sldId id="257" r:id="rId7"/>
    <p:sldId id="314" r:id="rId8"/>
    <p:sldId id="318" r:id="rId9"/>
    <p:sldId id="320" r:id="rId10"/>
    <p:sldId id="324" r:id="rId11"/>
    <p:sldId id="321" r:id="rId12"/>
    <p:sldId id="325" r:id="rId13"/>
    <p:sldId id="316" r:id="rId1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E"/>
    <a:srgbClr val="00CFCC"/>
    <a:srgbClr val="00E8AE"/>
    <a:srgbClr val="008BE5"/>
    <a:srgbClr val="00A859"/>
    <a:srgbClr val="99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7"/>
    <p:restoredTop sz="94668"/>
  </p:normalViewPr>
  <p:slideViewPr>
    <p:cSldViewPr snapToGrid="0">
      <p:cViewPr varScale="1">
        <p:scale>
          <a:sx n="83" d="100"/>
          <a:sy n="83" d="100"/>
        </p:scale>
        <p:origin x="648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63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7ac8e1fe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7ac8e1fe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32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7ac8e1fe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7ac8e1fe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02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4810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322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87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54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459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83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06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90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83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154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722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24402" y="3197772"/>
            <a:ext cx="722878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000" b="1" i="0">
                <a:solidFill>
                  <a:srgbClr val="004C8E"/>
                </a:solidFill>
                <a:latin typeface="Montserrat" pitchFamily="2" charset="7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2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93296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04C8E"/>
                </a:solidFill>
                <a:latin typeface="Montserrat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640417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8BE5"/>
              </a:buClr>
              <a:buSzPts val="1400"/>
              <a:buChar char="●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640417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8BE5"/>
              </a:buClr>
              <a:buSzPts val="1400"/>
              <a:buChar char="●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34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90885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solidFill>
                  <a:srgbClr val="004C8E"/>
                </a:solidFill>
                <a:latin typeface="Montserrat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8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699" y="1043417"/>
            <a:ext cx="5837309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4C8E"/>
                </a:solidFill>
                <a:latin typeface="Montserrat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77417"/>
            <a:ext cx="5837308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008BE5"/>
              </a:buClr>
              <a:buSzPts val="1200"/>
              <a:buChar char="●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22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03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85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15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1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EDC75-CC35-024E-9E46-FF8B97F1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5395DD-3337-F147-BE33-8BBB9EC3A5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55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13D8E-721F-AE40-A93E-38ADE660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B0A0CE5-D45A-174E-AA55-489AC052F9E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1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8205D-CC6F-A548-9473-2074A1FF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8533384-AD3F-5845-9BFE-CF8D5C5C00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13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315466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4C8E"/>
                </a:solidFill>
                <a:latin typeface="Montserrat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008BE5"/>
              </a:buClr>
              <a:buSzPts val="1200"/>
              <a:buChar char="●"/>
              <a:defRPr sz="13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81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rgbClr val="004C8E"/>
                </a:solidFill>
                <a:latin typeface="Montserrat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8BE5"/>
              </a:buClr>
              <a:buSzPts val="1400"/>
              <a:buChar char="●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8BE5"/>
              </a:buClr>
              <a:buSzPts val="1400"/>
              <a:buChar char="●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82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65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69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2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57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81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45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EDC75-CC35-024E-9E46-FF8B97F1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5395DD-3337-F147-BE33-8BBB9EC3A5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8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13D8E-721F-AE40-A93E-38ADE660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B0A0CE5-D45A-174E-AA55-489AC052F9E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9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8205D-CC6F-A548-9473-2074A1FF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8533384-AD3F-5845-9BFE-CF8D5C5C00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36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37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09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51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53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06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07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39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456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EDC75-CC35-024E-9E46-FF8B97F1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5395DD-3337-F147-BE33-8BBB9EC3A5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76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13D8E-721F-AE40-A93E-38ADE660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B0A0CE5-D45A-174E-AA55-489AC052F9E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12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8205D-CC6F-A548-9473-2074A1FF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8533384-AD3F-5845-9BFE-CF8D5C5C00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24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22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46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88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46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12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1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3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21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289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EDC75-CC35-024E-9E46-FF8B97F1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5395DD-3337-F147-BE33-8BBB9EC3A5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605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13D8E-721F-AE40-A93E-38ADE660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B0A0CE5-D45A-174E-AA55-489AC052F9E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31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8205D-CC6F-A548-9473-2074A1FF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8533384-AD3F-5845-9BFE-CF8D5C5C00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srgbClr val="595959"/>
                </a:solidFill>
              </a:rPr>
              <a:pPr/>
              <a:t>‹Nº›</a:t>
            </a:fld>
            <a:endParaRPr lang="es-CO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9.jp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C6B6CB-5E6B-B24E-B3A1-0FEFB5C31EA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0AC853-FD99-3642-9677-DF2918A5EA2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6812" y="1451157"/>
            <a:ext cx="197499" cy="224118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A0AC853-FD99-3642-9677-DF2918A5EA2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6812" y="1451157"/>
            <a:ext cx="197499" cy="22411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FDB344-58F0-7746-81F8-5B8B07B9F11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33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B837D5-D95F-4C42-83C5-9CA78D6BDF7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5917" y="268953"/>
            <a:ext cx="1371600" cy="279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F9D42D-41C2-344A-B28E-A87220C994E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E9C660-F0FC-7046-AC8F-5F5A92F490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B837D5-D95F-4C42-83C5-9CA78D6BDF7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75208" y="268953"/>
            <a:ext cx="13716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404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89" r:id="rId2"/>
    <p:sldLayoutId id="2147483690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B284E3-E466-544E-A311-0446EC30E6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3A4C5B1-0395-BD47-BC89-8A7E92D0301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68430" y="268953"/>
            <a:ext cx="1378378" cy="2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4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B837D5-D95F-4C42-83C5-9CA78D6BDF7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75208" y="268953"/>
            <a:ext cx="1371600" cy="279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CFC583-3165-D240-91EF-13C24876FE2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262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1;p14"/>
          <p:cNvSpPr txBox="1"/>
          <p:nvPr/>
        </p:nvSpPr>
        <p:spPr>
          <a:xfrm>
            <a:off x="431792" y="3414243"/>
            <a:ext cx="84696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  <a:latin typeface="Montserrat"/>
                <a:ea typeface="Montserrat"/>
                <a:cs typeface="Arial" panose="020B0604020202020204" pitchFamily="34" charset="0"/>
                <a:sym typeface="Montserrat"/>
              </a:rPr>
              <a:t>Sociedad Comisionista de 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1"/>
                </a:solidFill>
                <a:latin typeface="Montserrat"/>
                <a:ea typeface="Montserrat"/>
                <a:cs typeface="Arial" panose="020B0604020202020204" pitchFamily="34" charset="0"/>
                <a:sym typeface="Montserrat"/>
              </a:rPr>
              <a:t>Bolsa Mercantil de Colombia SA.</a:t>
            </a:r>
            <a:endParaRPr sz="2000" b="1" dirty="0">
              <a:solidFill>
                <a:schemeClr val="bg1"/>
              </a:solidFill>
              <a:latin typeface="Montserrat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2B54A0-0A74-0C41-B328-FF7B91F52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12" y="1451157"/>
            <a:ext cx="197499" cy="22411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1;p14"/>
          <p:cNvSpPr txBox="1"/>
          <p:nvPr/>
        </p:nvSpPr>
        <p:spPr>
          <a:xfrm>
            <a:off x="379555" y="3315033"/>
            <a:ext cx="2980094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Sociedad Comisionista de la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Bolsa Mercantil Colombiana SA.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920B29F-7951-FC45-BA15-7ABD3E1C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55" y="306008"/>
            <a:ext cx="1371600" cy="2794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9AE12B2-9B02-744F-B8C2-6630BAAABCEA}"/>
              </a:ext>
            </a:extLst>
          </p:cNvPr>
          <p:cNvSpPr txBox="1"/>
          <p:nvPr/>
        </p:nvSpPr>
        <p:spPr>
          <a:xfrm>
            <a:off x="529544" y="1284622"/>
            <a:ext cx="7658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004C8E"/>
                </a:solidFill>
                <a:latin typeface="Montserrat ExtraBold" pitchFamily="2" charset="77"/>
              </a:rPr>
              <a:t>CARTILLA LIBRO ELECTRONICO DE ORDENES</a:t>
            </a:r>
            <a:endParaRPr lang="es-CO" sz="3000" b="1" dirty="0">
              <a:solidFill>
                <a:srgbClr val="004C8E"/>
              </a:solidFill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310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5DFF6FA-D0F3-A14E-B684-38E6F87C0A3C}"/>
              </a:ext>
            </a:extLst>
          </p:cNvPr>
          <p:cNvSpPr txBox="1"/>
          <p:nvPr/>
        </p:nvSpPr>
        <p:spPr>
          <a:xfrm>
            <a:off x="311700" y="4660423"/>
            <a:ext cx="3341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TAMAÑO TEXTO PÁGINA INTERNA ES DE 13 PUNTOS</a:t>
            </a:r>
          </a:p>
        </p:txBody>
      </p:sp>
      <p:sp>
        <p:nvSpPr>
          <p:cNvPr id="9" name="Marcador de texto 1"/>
          <p:cNvSpPr txBox="1">
            <a:spLocks/>
          </p:cNvSpPr>
          <p:nvPr/>
        </p:nvSpPr>
        <p:spPr>
          <a:xfrm>
            <a:off x="1838464" y="2945885"/>
            <a:ext cx="5678553" cy="961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BE5"/>
              </a:buClr>
              <a:buSzPts val="1200"/>
              <a:buFont typeface="Arial"/>
              <a:buChar char="●"/>
              <a:defRPr sz="13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 indent="0">
              <a:buNone/>
            </a:pPr>
            <a:endParaRPr lang="es-ES" sz="1800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BF50ECB-CEC7-8B60-E3B6-36E6EA7CB34F}"/>
              </a:ext>
            </a:extLst>
          </p:cNvPr>
          <p:cNvGrpSpPr>
            <a:grpSpLocks/>
          </p:cNvGrpSpPr>
          <p:nvPr/>
        </p:nvGrpSpPr>
        <p:grpSpPr bwMode="auto">
          <a:xfrm>
            <a:off x="-3365362" y="660075"/>
            <a:ext cx="11374755" cy="7794625"/>
            <a:chOff x="896" y="3565"/>
            <a:chExt cx="17913" cy="1227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A1867B6-1105-4169-6ABB-7A80DBB89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14580"/>
              <a:ext cx="1089" cy="630"/>
            </a:xfrm>
            <a:custGeom>
              <a:avLst/>
              <a:gdLst>
                <a:gd name="T0" fmla="+- 0 1621 896"/>
                <a:gd name="T1" fmla="*/ T0 w 1089"/>
                <a:gd name="T2" fmla="+- 0 15210 14580"/>
                <a:gd name="T3" fmla="*/ 15210 h 630"/>
                <a:gd name="T4" fmla="+- 0 896 896"/>
                <a:gd name="T5" fmla="*/ T4 w 1089"/>
                <a:gd name="T6" fmla="+- 0 15210 14580"/>
                <a:gd name="T7" fmla="*/ 15210 h 630"/>
                <a:gd name="T8" fmla="+- 0 1258 896"/>
                <a:gd name="T9" fmla="*/ T8 w 1089"/>
                <a:gd name="T10" fmla="+- 0 14580 14580"/>
                <a:gd name="T11" fmla="*/ 14580 h 630"/>
                <a:gd name="T12" fmla="+- 0 1984 896"/>
                <a:gd name="T13" fmla="*/ T12 w 1089"/>
                <a:gd name="T14" fmla="+- 0 14580 14580"/>
                <a:gd name="T15" fmla="*/ 14580 h 630"/>
                <a:gd name="T16" fmla="+- 0 1984 896"/>
                <a:gd name="T17" fmla="*/ T16 w 1089"/>
                <a:gd name="T18" fmla="+- 0 14580 14580"/>
                <a:gd name="T19" fmla="*/ 14580 h 630"/>
                <a:gd name="T20" fmla="+- 0 1621 896"/>
                <a:gd name="T21" fmla="*/ T20 w 1089"/>
                <a:gd name="T22" fmla="+- 0 15210 14580"/>
                <a:gd name="T23" fmla="*/ 15210 h 6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89" h="630">
                  <a:moveTo>
                    <a:pt x="725" y="630"/>
                  </a:moveTo>
                  <a:lnTo>
                    <a:pt x="0" y="630"/>
                  </a:lnTo>
                  <a:lnTo>
                    <a:pt x="362" y="0"/>
                  </a:lnTo>
                  <a:lnTo>
                    <a:pt x="1088" y="0"/>
                  </a:lnTo>
                  <a:lnTo>
                    <a:pt x="725" y="630"/>
                  </a:lnTo>
                  <a:close/>
                </a:path>
              </a:pathLst>
            </a:custGeom>
            <a:solidFill>
              <a:srgbClr val="289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7C0E9E0-6985-EFB7-7C85-CB7D74FE1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15210"/>
              <a:ext cx="1089" cy="630"/>
            </a:xfrm>
            <a:custGeom>
              <a:avLst/>
              <a:gdLst>
                <a:gd name="T0" fmla="+- 0 1984 896"/>
                <a:gd name="T1" fmla="*/ T0 w 1089"/>
                <a:gd name="T2" fmla="+- 0 15840 15210"/>
                <a:gd name="T3" fmla="*/ 15840 h 630"/>
                <a:gd name="T4" fmla="+- 0 1258 896"/>
                <a:gd name="T5" fmla="*/ T4 w 1089"/>
                <a:gd name="T6" fmla="+- 0 15840 15210"/>
                <a:gd name="T7" fmla="*/ 15840 h 630"/>
                <a:gd name="T8" fmla="+- 0 896 896"/>
                <a:gd name="T9" fmla="*/ T8 w 1089"/>
                <a:gd name="T10" fmla="+- 0 15210 15210"/>
                <a:gd name="T11" fmla="*/ 15210 h 630"/>
                <a:gd name="T12" fmla="+- 0 1621 896"/>
                <a:gd name="T13" fmla="*/ T12 w 1089"/>
                <a:gd name="T14" fmla="+- 0 15210 15210"/>
                <a:gd name="T15" fmla="*/ 15210 h 630"/>
                <a:gd name="T16" fmla="+- 0 1984 896"/>
                <a:gd name="T17" fmla="*/ T16 w 1089"/>
                <a:gd name="T18" fmla="+- 0 15840 15210"/>
                <a:gd name="T19" fmla="*/ 15840 h 630"/>
                <a:gd name="T20" fmla="+- 0 1984 896"/>
                <a:gd name="T21" fmla="*/ T20 w 1089"/>
                <a:gd name="T22" fmla="+- 0 15840 15210"/>
                <a:gd name="T23" fmla="*/ 15840 h 6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89" h="630">
                  <a:moveTo>
                    <a:pt x="1088" y="630"/>
                  </a:moveTo>
                  <a:lnTo>
                    <a:pt x="362" y="630"/>
                  </a:lnTo>
                  <a:lnTo>
                    <a:pt x="0" y="0"/>
                  </a:lnTo>
                  <a:lnTo>
                    <a:pt x="725" y="0"/>
                  </a:lnTo>
                  <a:lnTo>
                    <a:pt x="1088" y="630"/>
                  </a:lnTo>
                  <a:close/>
                </a:path>
              </a:pathLst>
            </a:custGeom>
            <a:solidFill>
              <a:srgbClr val="365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FBCDBD4-C610-CFEE-B9C2-99B438AE9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4580"/>
              <a:ext cx="726" cy="630"/>
            </a:xfrm>
            <a:custGeom>
              <a:avLst/>
              <a:gdLst>
                <a:gd name="T0" fmla="+- 0 2347 1621"/>
                <a:gd name="T1" fmla="*/ T0 w 726"/>
                <a:gd name="T2" fmla="+- 0 15210 14580"/>
                <a:gd name="T3" fmla="*/ 15210 h 630"/>
                <a:gd name="T4" fmla="+- 0 1621 1621"/>
                <a:gd name="T5" fmla="*/ T4 w 726"/>
                <a:gd name="T6" fmla="+- 0 15210 14580"/>
                <a:gd name="T7" fmla="*/ 15210 h 630"/>
                <a:gd name="T8" fmla="+- 0 1984 1621"/>
                <a:gd name="T9" fmla="*/ T8 w 726"/>
                <a:gd name="T10" fmla="+- 0 14580 14580"/>
                <a:gd name="T11" fmla="*/ 14580 h 630"/>
                <a:gd name="T12" fmla="+- 0 2347 1621"/>
                <a:gd name="T13" fmla="*/ T12 w 726"/>
                <a:gd name="T14" fmla="+- 0 15210 14580"/>
                <a:gd name="T15" fmla="*/ 15210 h 6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26" h="630">
                  <a:moveTo>
                    <a:pt x="726" y="630"/>
                  </a:moveTo>
                  <a:lnTo>
                    <a:pt x="0" y="630"/>
                  </a:lnTo>
                  <a:lnTo>
                    <a:pt x="363" y="0"/>
                  </a:lnTo>
                  <a:lnTo>
                    <a:pt x="726" y="630"/>
                  </a:lnTo>
                  <a:close/>
                </a:path>
              </a:pathLst>
            </a:custGeom>
            <a:solidFill>
              <a:srgbClr val="40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FC2822F-0658-6D62-F151-353E1404A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5210"/>
              <a:ext cx="726" cy="630"/>
            </a:xfrm>
            <a:custGeom>
              <a:avLst/>
              <a:gdLst>
                <a:gd name="T0" fmla="+- 0 1984 1621"/>
                <a:gd name="T1" fmla="*/ T0 w 726"/>
                <a:gd name="T2" fmla="+- 0 15840 15210"/>
                <a:gd name="T3" fmla="*/ 15840 h 630"/>
                <a:gd name="T4" fmla="+- 0 1621 1621"/>
                <a:gd name="T5" fmla="*/ T4 w 726"/>
                <a:gd name="T6" fmla="+- 0 15210 15210"/>
                <a:gd name="T7" fmla="*/ 15210 h 630"/>
                <a:gd name="T8" fmla="+- 0 2347 1621"/>
                <a:gd name="T9" fmla="*/ T8 w 726"/>
                <a:gd name="T10" fmla="+- 0 15210 15210"/>
                <a:gd name="T11" fmla="*/ 15210 h 630"/>
                <a:gd name="T12" fmla="+- 0 1984 1621"/>
                <a:gd name="T13" fmla="*/ T12 w 726"/>
                <a:gd name="T14" fmla="+- 0 15840 15210"/>
                <a:gd name="T15" fmla="*/ 15840 h 6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26" h="630">
                  <a:moveTo>
                    <a:pt x="363" y="630"/>
                  </a:moveTo>
                  <a:lnTo>
                    <a:pt x="0" y="0"/>
                  </a:lnTo>
                  <a:lnTo>
                    <a:pt x="726" y="0"/>
                  </a:lnTo>
                  <a:lnTo>
                    <a:pt x="363" y="63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FF6C13D-12F9-1675-9021-0DDE5D7DE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" y="3565"/>
              <a:ext cx="11399" cy="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800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3244FAEF-CF0F-EA01-712D-958A6CDA56DF}"/>
              </a:ext>
            </a:extLst>
          </p:cNvPr>
          <p:cNvGrpSpPr>
            <a:grpSpLocks/>
          </p:cNvGrpSpPr>
          <p:nvPr/>
        </p:nvGrpSpPr>
        <p:grpSpPr bwMode="auto">
          <a:xfrm>
            <a:off x="701749" y="319174"/>
            <a:ext cx="7697972" cy="4284724"/>
            <a:chOff x="896" y="3179"/>
            <a:chExt cx="19286" cy="1266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943526D-684A-4024-1AE0-234D574D6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14580"/>
              <a:ext cx="1089" cy="630"/>
            </a:xfrm>
            <a:custGeom>
              <a:avLst/>
              <a:gdLst>
                <a:gd name="T0" fmla="+- 0 1621 896"/>
                <a:gd name="T1" fmla="*/ T0 w 1089"/>
                <a:gd name="T2" fmla="+- 0 15210 14580"/>
                <a:gd name="T3" fmla="*/ 15210 h 630"/>
                <a:gd name="T4" fmla="+- 0 896 896"/>
                <a:gd name="T5" fmla="*/ T4 w 1089"/>
                <a:gd name="T6" fmla="+- 0 15210 14580"/>
                <a:gd name="T7" fmla="*/ 15210 h 630"/>
                <a:gd name="T8" fmla="+- 0 1258 896"/>
                <a:gd name="T9" fmla="*/ T8 w 1089"/>
                <a:gd name="T10" fmla="+- 0 14580 14580"/>
                <a:gd name="T11" fmla="*/ 14580 h 630"/>
                <a:gd name="T12" fmla="+- 0 1984 896"/>
                <a:gd name="T13" fmla="*/ T12 w 1089"/>
                <a:gd name="T14" fmla="+- 0 14580 14580"/>
                <a:gd name="T15" fmla="*/ 14580 h 630"/>
                <a:gd name="T16" fmla="+- 0 1984 896"/>
                <a:gd name="T17" fmla="*/ T16 w 1089"/>
                <a:gd name="T18" fmla="+- 0 14580 14580"/>
                <a:gd name="T19" fmla="*/ 14580 h 630"/>
                <a:gd name="T20" fmla="+- 0 1621 896"/>
                <a:gd name="T21" fmla="*/ T20 w 1089"/>
                <a:gd name="T22" fmla="+- 0 15210 14580"/>
                <a:gd name="T23" fmla="*/ 15210 h 6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89" h="630">
                  <a:moveTo>
                    <a:pt x="725" y="630"/>
                  </a:moveTo>
                  <a:lnTo>
                    <a:pt x="0" y="630"/>
                  </a:lnTo>
                  <a:lnTo>
                    <a:pt x="362" y="0"/>
                  </a:lnTo>
                  <a:lnTo>
                    <a:pt x="1088" y="0"/>
                  </a:lnTo>
                  <a:lnTo>
                    <a:pt x="725" y="630"/>
                  </a:lnTo>
                  <a:close/>
                </a:path>
              </a:pathLst>
            </a:custGeom>
            <a:solidFill>
              <a:srgbClr val="289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0F58505E-BFF7-C0BC-20B3-9D044905F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15210"/>
              <a:ext cx="1089" cy="630"/>
            </a:xfrm>
            <a:custGeom>
              <a:avLst/>
              <a:gdLst>
                <a:gd name="T0" fmla="+- 0 1984 896"/>
                <a:gd name="T1" fmla="*/ T0 w 1089"/>
                <a:gd name="T2" fmla="+- 0 15840 15210"/>
                <a:gd name="T3" fmla="*/ 15840 h 630"/>
                <a:gd name="T4" fmla="+- 0 1258 896"/>
                <a:gd name="T5" fmla="*/ T4 w 1089"/>
                <a:gd name="T6" fmla="+- 0 15840 15210"/>
                <a:gd name="T7" fmla="*/ 15840 h 630"/>
                <a:gd name="T8" fmla="+- 0 896 896"/>
                <a:gd name="T9" fmla="*/ T8 w 1089"/>
                <a:gd name="T10" fmla="+- 0 15210 15210"/>
                <a:gd name="T11" fmla="*/ 15210 h 630"/>
                <a:gd name="T12" fmla="+- 0 1621 896"/>
                <a:gd name="T13" fmla="*/ T12 w 1089"/>
                <a:gd name="T14" fmla="+- 0 15210 15210"/>
                <a:gd name="T15" fmla="*/ 15210 h 630"/>
                <a:gd name="T16" fmla="+- 0 1984 896"/>
                <a:gd name="T17" fmla="*/ T16 w 1089"/>
                <a:gd name="T18" fmla="+- 0 15840 15210"/>
                <a:gd name="T19" fmla="*/ 15840 h 630"/>
                <a:gd name="T20" fmla="+- 0 1984 896"/>
                <a:gd name="T21" fmla="*/ T20 w 1089"/>
                <a:gd name="T22" fmla="+- 0 15840 15210"/>
                <a:gd name="T23" fmla="*/ 15840 h 6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89" h="630">
                  <a:moveTo>
                    <a:pt x="1088" y="630"/>
                  </a:moveTo>
                  <a:lnTo>
                    <a:pt x="362" y="630"/>
                  </a:lnTo>
                  <a:lnTo>
                    <a:pt x="0" y="0"/>
                  </a:lnTo>
                  <a:lnTo>
                    <a:pt x="725" y="0"/>
                  </a:lnTo>
                  <a:lnTo>
                    <a:pt x="1088" y="630"/>
                  </a:lnTo>
                  <a:close/>
                </a:path>
              </a:pathLst>
            </a:custGeom>
            <a:solidFill>
              <a:srgbClr val="365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709DD0C-A7B5-3D37-68B7-FDA8E1E93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4580"/>
              <a:ext cx="726" cy="630"/>
            </a:xfrm>
            <a:custGeom>
              <a:avLst/>
              <a:gdLst>
                <a:gd name="T0" fmla="+- 0 2347 1621"/>
                <a:gd name="T1" fmla="*/ T0 w 726"/>
                <a:gd name="T2" fmla="+- 0 15210 14580"/>
                <a:gd name="T3" fmla="*/ 15210 h 630"/>
                <a:gd name="T4" fmla="+- 0 1621 1621"/>
                <a:gd name="T5" fmla="*/ T4 w 726"/>
                <a:gd name="T6" fmla="+- 0 15210 14580"/>
                <a:gd name="T7" fmla="*/ 15210 h 630"/>
                <a:gd name="T8" fmla="+- 0 1984 1621"/>
                <a:gd name="T9" fmla="*/ T8 w 726"/>
                <a:gd name="T10" fmla="+- 0 14580 14580"/>
                <a:gd name="T11" fmla="*/ 14580 h 630"/>
                <a:gd name="T12" fmla="+- 0 2347 1621"/>
                <a:gd name="T13" fmla="*/ T12 w 726"/>
                <a:gd name="T14" fmla="+- 0 15210 14580"/>
                <a:gd name="T15" fmla="*/ 15210 h 6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26" h="630">
                  <a:moveTo>
                    <a:pt x="726" y="630"/>
                  </a:moveTo>
                  <a:lnTo>
                    <a:pt x="0" y="630"/>
                  </a:lnTo>
                  <a:lnTo>
                    <a:pt x="363" y="0"/>
                  </a:lnTo>
                  <a:lnTo>
                    <a:pt x="726" y="630"/>
                  </a:lnTo>
                  <a:close/>
                </a:path>
              </a:pathLst>
            </a:custGeom>
            <a:solidFill>
              <a:srgbClr val="40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C5499F4-DFF0-B3F8-1DEA-293CB3781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5210"/>
              <a:ext cx="726" cy="630"/>
            </a:xfrm>
            <a:custGeom>
              <a:avLst/>
              <a:gdLst>
                <a:gd name="T0" fmla="+- 0 1984 1621"/>
                <a:gd name="T1" fmla="*/ T0 w 726"/>
                <a:gd name="T2" fmla="+- 0 15840 15210"/>
                <a:gd name="T3" fmla="*/ 15840 h 630"/>
                <a:gd name="T4" fmla="+- 0 1621 1621"/>
                <a:gd name="T5" fmla="*/ T4 w 726"/>
                <a:gd name="T6" fmla="+- 0 15210 15210"/>
                <a:gd name="T7" fmla="*/ 15210 h 630"/>
                <a:gd name="T8" fmla="+- 0 2347 1621"/>
                <a:gd name="T9" fmla="*/ T8 w 726"/>
                <a:gd name="T10" fmla="+- 0 15210 15210"/>
                <a:gd name="T11" fmla="*/ 15210 h 630"/>
                <a:gd name="T12" fmla="+- 0 1984 1621"/>
                <a:gd name="T13" fmla="*/ T12 w 726"/>
                <a:gd name="T14" fmla="+- 0 15840 15210"/>
                <a:gd name="T15" fmla="*/ 15840 h 6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26" h="630">
                  <a:moveTo>
                    <a:pt x="363" y="630"/>
                  </a:moveTo>
                  <a:lnTo>
                    <a:pt x="0" y="0"/>
                  </a:lnTo>
                  <a:lnTo>
                    <a:pt x="726" y="0"/>
                  </a:lnTo>
                  <a:lnTo>
                    <a:pt x="363" y="63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9D1510CB-3967-F378-68CB-175F09A2D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" y="3179"/>
              <a:ext cx="17835" cy="1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284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737FABE-40C3-E87B-DA79-0CA5CA4B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45" y="661987"/>
            <a:ext cx="6026003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0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FC11260-F920-1844-A18F-D9C26ECF1D5B}"/>
              </a:ext>
            </a:extLst>
          </p:cNvPr>
          <p:cNvSpPr txBox="1"/>
          <p:nvPr/>
        </p:nvSpPr>
        <p:spPr>
          <a:xfrm>
            <a:off x="656608" y="643227"/>
            <a:ext cx="7945132" cy="406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70"/>
              </a:lnSpc>
            </a:pPr>
            <a:r>
              <a:rPr lang="es-ES" sz="1800" b="1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Las</a:t>
            </a:r>
            <a:r>
              <a:rPr lang="es-ES" sz="1800" b="1" spc="-35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personas</a:t>
            </a:r>
            <a:r>
              <a:rPr lang="es-ES" sz="1800" b="1" spc="-30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autorizadas</a:t>
            </a:r>
            <a:r>
              <a:rPr lang="es-ES" sz="1800" b="1" spc="-35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para</a:t>
            </a:r>
            <a:r>
              <a:rPr lang="es-ES" sz="1800" b="1" spc="-30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recibir</a:t>
            </a:r>
            <a:r>
              <a:rPr lang="es-ES" sz="1800" b="1" spc="-35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ordenes</a:t>
            </a:r>
            <a:r>
              <a:rPr lang="es-ES" sz="1800" b="1" spc="-30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son</a:t>
            </a:r>
            <a:r>
              <a:rPr lang="es-ES" sz="1800" b="1" spc="-35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los</a:t>
            </a:r>
            <a:r>
              <a:rPr lang="es-ES" sz="1800" b="1" spc="-30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operadores</a:t>
            </a:r>
            <a:r>
              <a:rPr lang="es-CO" sz="1800" dirty="0">
                <a:solidFill>
                  <a:srgbClr val="004C8E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certificados.</a:t>
            </a:r>
          </a:p>
          <a:p>
            <a:pPr>
              <a:lnSpc>
                <a:spcPts val="2570"/>
              </a:lnSpc>
            </a:pPr>
            <a:endParaRPr lang="es-ES" sz="1800" b="1" dirty="0">
              <a:solidFill>
                <a:srgbClr val="004C8E"/>
              </a:solidFill>
              <a:effectLst/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ts val="2570"/>
              </a:lnSpc>
            </a:pPr>
            <a:r>
              <a:rPr lang="es-ES" sz="1800" b="1" dirty="0">
                <a:solidFill>
                  <a:srgbClr val="004C8E"/>
                </a:solidFill>
                <a:latin typeface="Arial" panose="020B0604020202020204" pitchFamily="34" charset="0"/>
              </a:rPr>
              <a:t>Las personas autorizadas para registrar el LEO son quienes estén certificados</a:t>
            </a:r>
            <a:r>
              <a:rPr lang="es-CO" sz="1800" b="1" dirty="0">
                <a:solidFill>
                  <a:srgbClr val="004C8E"/>
                </a:solidFill>
                <a:latin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latin typeface="Arial" panose="020B0604020202020204" pitchFamily="34" charset="0"/>
              </a:rPr>
              <a:t>en la modalidad operador, directivo.</a:t>
            </a:r>
          </a:p>
          <a:p>
            <a:pPr>
              <a:lnSpc>
                <a:spcPts val="2570"/>
              </a:lnSpc>
            </a:pPr>
            <a:endParaRPr lang="es-ES" sz="1800" b="1" dirty="0">
              <a:solidFill>
                <a:srgbClr val="004C8E"/>
              </a:solidFill>
              <a:latin typeface="Arial" panose="020B0604020202020204" pitchFamily="34" charset="0"/>
            </a:endParaRPr>
          </a:p>
          <a:p>
            <a:pPr>
              <a:lnSpc>
                <a:spcPts val="2570"/>
              </a:lnSpc>
            </a:pPr>
            <a:r>
              <a:rPr lang="es-ES" sz="1800" b="1" dirty="0">
                <a:solidFill>
                  <a:srgbClr val="004C8E"/>
                </a:solidFill>
                <a:latin typeface="Arial" panose="020B0604020202020204" pitchFamily="34" charset="0"/>
              </a:rPr>
              <a:t>La cancelación o modificación de ordenes antes de su ejecución podrán ser</a:t>
            </a:r>
            <a:r>
              <a:rPr lang="es-CO" sz="1800" b="1" dirty="0">
                <a:solidFill>
                  <a:srgbClr val="004C8E"/>
                </a:solidFill>
                <a:latin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004C8E"/>
                </a:solidFill>
                <a:latin typeface="Arial" panose="020B0604020202020204" pitchFamily="34" charset="0"/>
              </a:rPr>
              <a:t>realizadas a través de los medios verificables establecidos por Comfinagro S.A</a:t>
            </a:r>
            <a:endParaRPr lang="es-CO" sz="1800" b="1" dirty="0">
              <a:solidFill>
                <a:srgbClr val="004C8E"/>
              </a:solidFill>
              <a:latin typeface="Arial" panose="020B0604020202020204" pitchFamily="34" charset="0"/>
            </a:endParaRPr>
          </a:p>
          <a:p>
            <a:pPr>
              <a:lnSpc>
                <a:spcPts val="2570"/>
              </a:lnSpc>
            </a:pPr>
            <a:endParaRPr lang="es-ES" sz="1800" b="1" dirty="0">
              <a:solidFill>
                <a:srgbClr val="004C8E"/>
              </a:solidFill>
              <a:latin typeface="Arial" panose="020B0604020202020204" pitchFamily="34" charset="0"/>
            </a:endParaRPr>
          </a:p>
          <a:p>
            <a:pPr>
              <a:lnSpc>
                <a:spcPts val="2570"/>
              </a:lnSpc>
            </a:pPr>
            <a:endParaRPr lang="es-ES" sz="1800" b="1" dirty="0">
              <a:solidFill>
                <a:srgbClr val="004C8E"/>
              </a:solidFill>
              <a:effectLst/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ts val="2570"/>
              </a:lnSpc>
            </a:pPr>
            <a:endParaRPr lang="es-CO" sz="1800" dirty="0">
              <a:solidFill>
                <a:srgbClr val="004C8E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6F887A-3BBA-E014-27E5-2115ABE7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5" y="590402"/>
            <a:ext cx="8118173" cy="37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0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7FD4E6E-9E45-A449-BE78-C96EC760BF8F}"/>
              </a:ext>
            </a:extLst>
          </p:cNvPr>
          <p:cNvSpPr txBox="1"/>
          <p:nvPr/>
        </p:nvSpPr>
        <p:spPr>
          <a:xfrm>
            <a:off x="766540" y="3647611"/>
            <a:ext cx="51262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CO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Oficina principal</a:t>
            </a:r>
          </a:p>
          <a:p>
            <a:pPr lvl="2"/>
            <a:r>
              <a:rPr lang="es-CO" sz="105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Calle 64 Norte 5B-146 Centro Empresa DE. </a:t>
            </a:r>
            <a:r>
              <a:rPr lang="es-CO" sz="105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Ofc</a:t>
            </a:r>
            <a:r>
              <a:rPr lang="es-CO" sz="105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. 306G</a:t>
            </a:r>
          </a:p>
          <a:p>
            <a:pPr lvl="2"/>
            <a:r>
              <a:rPr lang="es-CO" sz="105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PBX: (+2) 680 0837 Cali, Valle del Cauca, Colombia.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9F5C6B-0881-D344-88E8-F1EFEE06BA94}"/>
              </a:ext>
            </a:extLst>
          </p:cNvPr>
          <p:cNvSpPr txBox="1"/>
          <p:nvPr/>
        </p:nvSpPr>
        <p:spPr>
          <a:xfrm>
            <a:off x="4990602" y="3647611"/>
            <a:ext cx="48078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CO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Sucursal</a:t>
            </a:r>
          </a:p>
          <a:p>
            <a:pPr lvl="2"/>
            <a:r>
              <a:rPr lang="es-CO" sz="105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Carrera 15A # 120 – 42 Oficina 501</a:t>
            </a:r>
          </a:p>
          <a:p>
            <a:pPr lvl="2"/>
            <a:r>
              <a:rPr lang="es-CO" sz="105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PBX: (+1) 702 7479 - Bogotá D.C. - Colombia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82AC4F-0998-B142-811E-B6F556C49281}"/>
              </a:ext>
            </a:extLst>
          </p:cNvPr>
          <p:cNvSpPr txBox="1"/>
          <p:nvPr/>
        </p:nvSpPr>
        <p:spPr>
          <a:xfrm>
            <a:off x="2168061" y="4453368"/>
            <a:ext cx="48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s-CO" sz="1200" b="1" dirty="0" err="1">
                <a:solidFill>
                  <a:schemeClr val="bg1"/>
                </a:solidFill>
                <a:latin typeface="Montserrat ExtraBold" pitchFamily="2" charset="77"/>
                <a:ea typeface="Montserrat"/>
                <a:cs typeface="Montserrat"/>
              </a:rPr>
              <a:t>www.comfinagro.com.co</a:t>
            </a:r>
            <a:endParaRPr lang="es-CO" sz="1200" b="1" dirty="0">
              <a:solidFill>
                <a:schemeClr val="bg1"/>
              </a:solidFill>
              <a:latin typeface="Montserrat ExtraBold" pitchFamily="2" charset="77"/>
              <a:ea typeface="Montserrat"/>
              <a:cs typeface="Montserra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93A904-AEAF-6341-8391-7135AD46D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695" y="3689868"/>
            <a:ext cx="149903" cy="148374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9C18FDD-D177-8F44-B95B-95F39F573CB2}"/>
              </a:ext>
            </a:extLst>
          </p:cNvPr>
          <p:cNvCxnSpPr>
            <a:cxnSpLocks/>
          </p:cNvCxnSpPr>
          <p:nvPr/>
        </p:nvCxnSpPr>
        <p:spPr>
          <a:xfrm>
            <a:off x="4867411" y="3749766"/>
            <a:ext cx="0" cy="397362"/>
          </a:xfrm>
          <a:prstGeom prst="line">
            <a:avLst/>
          </a:prstGeom>
          <a:ln w="34925">
            <a:solidFill>
              <a:srgbClr val="00C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EE05204-01E3-EA41-BA74-9E9290D386DA}"/>
              </a:ext>
            </a:extLst>
          </p:cNvPr>
          <p:cNvCxnSpPr>
            <a:cxnSpLocks/>
          </p:cNvCxnSpPr>
          <p:nvPr/>
        </p:nvCxnSpPr>
        <p:spPr>
          <a:xfrm>
            <a:off x="672735" y="3749766"/>
            <a:ext cx="0" cy="397362"/>
          </a:xfrm>
          <a:prstGeom prst="line">
            <a:avLst/>
          </a:prstGeom>
          <a:ln w="34925">
            <a:solidFill>
              <a:srgbClr val="00C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C7B4222F-20B2-4944-9443-83282EF7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402" y="3689868"/>
            <a:ext cx="149903" cy="14837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F555E43-1E69-9A87-F095-755C24F7B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65" b="85984"/>
          <a:stretch/>
        </p:blipFill>
        <p:spPr>
          <a:xfrm>
            <a:off x="6493396" y="-3810"/>
            <a:ext cx="2643841" cy="7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8684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145</Words>
  <Application>Microsoft Office PowerPoint</Application>
  <PresentationFormat>Presentación en pantalla (16:9)</PresentationFormat>
  <Paragraphs>21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Trebuchet MS</vt:lpstr>
      <vt:lpstr>Montserrat ExtraBold</vt:lpstr>
      <vt:lpstr>Montserrat</vt:lpstr>
      <vt:lpstr>Arial</vt:lpstr>
      <vt:lpstr>Simple Light</vt:lpstr>
      <vt:lpstr>1_Simple Light</vt:lpstr>
      <vt:lpstr>2_Simple Light</vt:lpstr>
      <vt:lpstr>3_Simple Light</vt:lpstr>
      <vt:lpstr>5_Simple Light</vt:lpstr>
      <vt:lpstr>4_Simple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de trabajo a un solo click desde su ERP o software contable</dc:title>
  <dc:creator>usuario</dc:creator>
  <cp:lastModifiedBy>Oswaldo Almanza</cp:lastModifiedBy>
  <cp:revision>110</cp:revision>
  <dcterms:modified xsi:type="dcterms:W3CDTF">2023-12-15T14:35:31Z</dcterms:modified>
</cp:coreProperties>
</file>